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81" r:id="rId22"/>
    <p:sldId id="277" r:id="rId23"/>
    <p:sldId id="282" r:id="rId24"/>
    <p:sldId id="278" r:id="rId25"/>
    <p:sldId id="279" r:id="rId26"/>
    <p:sldId id="284" r:id="rId27"/>
    <p:sldId id="283" r:id="rId28"/>
    <p:sldId id="285" r:id="rId29"/>
  </p:sldIdLst>
  <p:sldSz cx="14630400" cy="8229600"/>
  <p:notesSz cx="8229600" cy="146304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Fraunces Extra Bold" pitchFamily="2" charset="77"/>
      <p:regular r:id="rId35"/>
      <p:bold r:id="rId36"/>
      <p:italic r:id="rId37"/>
    </p:embeddedFont>
    <p:embeddedFont>
      <p:font typeface="Nobile" panose="02000503050000020004" pitchFamily="2" charset="0"/>
      <p:regular r:id="rId38"/>
      <p:italic r:id="rId39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666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51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94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0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sv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Cómputo Suave: Explorando la Filosofía de la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viaje al corazón de la inteligencia artificial y sus fundamentos filosóficos.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1881" y="598765"/>
            <a:ext cx="3167301" cy="403503"/>
          </a:xfrm>
          <a:prstGeom prst="roundRect">
            <a:avLst>
              <a:gd name="adj" fmla="val 38846"/>
            </a:avLst>
          </a:prstGeom>
          <a:solidFill>
            <a:srgbClr val="43895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493" y="713422"/>
            <a:ext cx="174069" cy="1740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3597" y="664012"/>
            <a:ext cx="2644973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PILARES DEL CÓMPUTO SUAVE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1881" y="1085731"/>
            <a:ext cx="7225903" cy="544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Las Claves de su Funcionamiento</a:t>
            </a:r>
            <a:endParaRPr lang="en-US" sz="3400" dirty="0"/>
          </a:p>
        </p:txBody>
      </p:sp>
      <p:sp>
        <p:nvSpPr>
          <p:cNvPr id="6" name="Text 3"/>
          <p:cNvSpPr/>
          <p:nvPr/>
        </p:nvSpPr>
        <p:spPr>
          <a:xfrm>
            <a:off x="761881" y="1943338"/>
            <a:ext cx="1310663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Cómputo Suave se construye sobre una tríada de componentes interconectados que le permiten manejar la incertidumbre y la ambigüedad de forma eficiente.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81" y="2860596"/>
            <a:ext cx="3020258" cy="30202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1881" y="6141958"/>
            <a:ext cx="272117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Redes Neuronales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61881" y="6607373"/>
            <a:ext cx="4194810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Sistemas inspirados en el cerebro biológico, capaces de aprender de los datos.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795" y="2860596"/>
            <a:ext cx="3020258" cy="30202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17795" y="6141958"/>
            <a:ext cx="272117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Lógica Difusa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5217795" y="6607373"/>
            <a:ext cx="4194810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el razonamiento con grados de verdad, en lugar de solo verdadero o falso.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3709" y="2860596"/>
            <a:ext cx="3020258" cy="30202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73709" y="6141958"/>
            <a:ext cx="272117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Cómputo Evolutivo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9673709" y="6607373"/>
            <a:ext cx="4194810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Algoritmos de optimización inspirados en la selección natural para encontrar soluciones.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22227"/>
            <a:ext cx="3370897" cy="426244"/>
          </a:xfrm>
          <a:prstGeom prst="roundRect">
            <a:avLst>
              <a:gd name="adj" fmla="val 38315"/>
            </a:avLst>
          </a:prstGeom>
          <a:solidFill>
            <a:srgbClr val="43895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74462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690211"/>
            <a:ext cx="28265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PARADOJA DE LA PRECISIÓN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39196"/>
            <a:ext cx="103053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Cuando la Precisión Excesiva es un Problema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1133951" y="330148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"A medida que la complejidad aumenta, la precisión decrece. Y a medida que la precisión aumenta, la relevancia decrece."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3951" y="428244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— Lotfi A. Zadeh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046333"/>
            <a:ext cx="30480" cy="18541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5155644"/>
            <a:ext cx="77826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Según Zadeh, la búsqueda obsesiva de la precisión absoluta en sistemas complejos puede llevar a una pérdida de eficiencia y relevancia. En el mundo real, donde la información es a menudo vaga, un modelo que intenta ser demasiado preciso puede volverse inmanejable o incluso inútil. El Cómputo Suave abraza esta realidad, buscando soluciones prácticas y robustas en lugar de una perfección inalcanzable.</a:t>
            </a:r>
            <a:endParaRPr lang="en-US" sz="1750" dirty="0"/>
          </a:p>
        </p:txBody>
      </p:sp>
      <p:pic>
        <p:nvPicPr>
          <p:cNvPr id="4098" name="Picture 2" descr="Png De Estacionamiento Ilustraciones Stock, Vectores, Y Clipart – (21,204  Ilustraciones Stock)">
            <a:extLst>
              <a:ext uri="{FF2B5EF4-FFF2-40B4-BE49-F238E27FC236}">
                <a16:creationId xmlns:a16="http://schemas.microsoft.com/office/drawing/2014/main" id="{A18376BA-6E43-DD90-8F9C-8475505C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86" y="4027289"/>
            <a:ext cx="4295758" cy="30714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22B88B0-D023-08F1-ECEE-F3B291939436}"/>
              </a:ext>
            </a:extLst>
          </p:cNvPr>
          <p:cNvCxnSpPr/>
          <p:nvPr/>
        </p:nvCxnSpPr>
        <p:spPr>
          <a:xfrm flipH="1">
            <a:off x="9613557" y="4900493"/>
            <a:ext cx="914400" cy="5364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1DEA9D8-5039-E163-397E-0DEECC201775}"/>
              </a:ext>
            </a:extLst>
          </p:cNvPr>
          <p:cNvCxnSpPr>
            <a:cxnSpLocks/>
          </p:cNvCxnSpPr>
          <p:nvPr/>
        </p:nvCxnSpPr>
        <p:spPr>
          <a:xfrm>
            <a:off x="10677337" y="4880669"/>
            <a:ext cx="629202" cy="3733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39D14E-F87A-23F1-5933-523F4CCDABDE}"/>
              </a:ext>
            </a:extLst>
          </p:cNvPr>
          <p:cNvSpPr txBox="1"/>
          <p:nvPr/>
        </p:nvSpPr>
        <p:spPr>
          <a:xfrm rot="20949736">
            <a:off x="8840868" y="4332638"/>
            <a:ext cx="24597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rgbClr val="7030A0"/>
                </a:solidFill>
              </a:rPr>
              <a:t>Distancia </a:t>
            </a:r>
            <a:r>
              <a:rPr lang="es-ES_tradnl" sz="1400" b="1" dirty="0" err="1">
                <a:solidFill>
                  <a:srgbClr val="7030A0"/>
                </a:solidFill>
              </a:rPr>
              <a:t>tracera</a:t>
            </a:r>
            <a:r>
              <a:rPr lang="es-ES_tradnl" sz="1400" b="1" dirty="0">
                <a:solidFill>
                  <a:srgbClr val="7030A0"/>
                </a:solidFill>
              </a:rPr>
              <a:t> = 52.245 cm </a:t>
            </a:r>
          </a:p>
          <a:p>
            <a:r>
              <a:rPr lang="es-ES_tradnl" sz="1400" b="1" dirty="0">
                <a:solidFill>
                  <a:srgbClr val="7030A0"/>
                </a:solidFill>
              </a:rPr>
              <a:t>Velocidad =  3.6590 m/s</a:t>
            </a:r>
          </a:p>
          <a:p>
            <a:r>
              <a:rPr lang="es-ES_tradnl" sz="1400" b="1" dirty="0" err="1">
                <a:solidFill>
                  <a:srgbClr val="7030A0"/>
                </a:solidFill>
              </a:rPr>
              <a:t>Rectangulo</a:t>
            </a:r>
            <a:r>
              <a:rPr lang="es-ES_tradnl" sz="1400" b="1" dirty="0">
                <a:solidFill>
                  <a:srgbClr val="7030A0"/>
                </a:solidFill>
              </a:rPr>
              <a:t> de 2.32 m x 1.86 m</a:t>
            </a:r>
          </a:p>
          <a:p>
            <a:r>
              <a:rPr lang="es-ES_tradnl" sz="1400" b="1" dirty="0">
                <a:solidFill>
                  <a:srgbClr val="7030A0"/>
                </a:solidFill>
              </a:rPr>
              <a:t>...</a:t>
            </a:r>
          </a:p>
        </p:txBody>
      </p:sp>
      <p:pic>
        <p:nvPicPr>
          <p:cNvPr id="4100" name="Picture 4" descr="Tiempo rápido - Iconos gratis de hora y fecha">
            <a:extLst>
              <a:ext uri="{FF2B5EF4-FFF2-40B4-BE49-F238E27FC236}">
                <a16:creationId xmlns:a16="http://schemas.microsoft.com/office/drawing/2014/main" id="{95F40B02-DBF4-739A-1ADC-6F239E40A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268" y="3863531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roceso de datos - Iconos gratis de computadora">
            <a:extLst>
              <a:ext uri="{FF2B5EF4-FFF2-40B4-BE49-F238E27FC236}">
                <a16:creationId xmlns:a16="http://schemas.microsoft.com/office/drawing/2014/main" id="{2375E80F-6806-9272-584E-4C7D41AF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11" y="3716561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663B61B-50C5-7187-6B0C-8D04EE60A48E}"/>
              </a:ext>
            </a:extLst>
          </p:cNvPr>
          <p:cNvSpPr txBox="1"/>
          <p:nvPr/>
        </p:nvSpPr>
        <p:spPr>
          <a:xfrm rot="1059740">
            <a:off x="11906641" y="5698969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rgbClr val="C00000"/>
                </a:solidFill>
              </a:rPr>
              <a:t>¿No le pegue a nada?</a:t>
            </a:r>
          </a:p>
        </p:txBody>
      </p:sp>
      <p:pic>
        <p:nvPicPr>
          <p:cNvPr id="4108" name="Picture 12" descr="Gráficos de señal humana del pulgar, daumen hoch, niño, cara png | PNGEgg">
            <a:extLst>
              <a:ext uri="{FF2B5EF4-FFF2-40B4-BE49-F238E27FC236}">
                <a16:creationId xmlns:a16="http://schemas.microsoft.com/office/drawing/2014/main" id="{7E4F6A44-4297-B950-A39B-6CF51B61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29" b="90000" l="10000" r="90000">
                        <a14:foregroundMark x1="76778" y1="12000" x2="66444" y2="9857"/>
                        <a14:foregroundMark x1="72000" y1="5429" x2="75222" y2="5429"/>
                        <a14:foregroundMark x1="73556" y1="12000" x2="69556" y2="5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31248" y="5967912"/>
            <a:ext cx="1555096" cy="11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1332039" y="2847791"/>
            <a:ext cx="12702659" cy="2052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Rígidos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vs. Flexibles: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</a:t>
            </a:r>
            <a:r>
              <a:rPr lang="en-US" sz="1750" b="1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Computación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Dura (</a:t>
            </a:r>
            <a:r>
              <a:rPr lang="en-US" sz="1750" b="1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Duro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): 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 "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frágil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 (brittleness);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recibe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entrada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ligeramente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fuera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 con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ruido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suele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fallar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abruptamente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lanzar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errores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</a:t>
            </a:r>
            <a:r>
              <a:rPr lang="en-US" sz="1750" b="1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Cómputo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Suave (Flexible):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Está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diseñado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para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adaptarse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lo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imprevisto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funcionando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manera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efectiva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incluso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datos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ambiguos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incompletos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</p:txBody>
      </p:sp>
      <p:sp>
        <p:nvSpPr>
          <p:cNvPr id="7" name="Text 4"/>
          <p:cNvSpPr/>
          <p:nvPr/>
        </p:nvSpPr>
        <p:spPr>
          <a:xfrm>
            <a:off x="4628251" y="95187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Gran Cambio de </a:t>
            </a:r>
            <a:r>
              <a:rPr lang="en-US" sz="2800" b="1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Paradigma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793790" y="3046333"/>
            <a:ext cx="30480" cy="18541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3FD06D-36EF-0453-430B-5D618090320C}"/>
              </a:ext>
            </a:extLst>
          </p:cNvPr>
          <p:cNvSpPr txBox="1"/>
          <p:nvPr/>
        </p:nvSpPr>
        <p:spPr>
          <a:xfrm>
            <a:off x="1418537" y="1812175"/>
            <a:ext cx="9561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Abandono de la Exactitud Obsesiva:</a:t>
            </a:r>
            <a:r>
              <a:rPr lang="es-MX" dirty="0"/>
              <a:t> El Cómputo Suave marca un hito al abandonar la obsesión histórica por el rigor matemático absoluto, aceptando que la imprecisión es una parte útil y real del mundo.</a:t>
            </a:r>
            <a:endParaRPr lang="es-ES_tradnl" dirty="0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16B106F-BE0F-942C-FD65-DA9DA28C8E39}"/>
              </a:ext>
            </a:extLst>
          </p:cNvPr>
          <p:cNvSpPr/>
          <p:nvPr/>
        </p:nvSpPr>
        <p:spPr>
          <a:xfrm>
            <a:off x="4406082" y="1315398"/>
            <a:ext cx="5516393" cy="45719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6154C8-386D-19CC-D067-19929B7ADF2F}"/>
              </a:ext>
            </a:extLst>
          </p:cNvPr>
          <p:cNvSpPr txBox="1"/>
          <p:nvPr/>
        </p:nvSpPr>
        <p:spPr>
          <a:xfrm>
            <a:off x="1332039" y="5202195"/>
            <a:ext cx="1274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La Premisa de Zadeh:</a:t>
            </a:r>
            <a:r>
              <a:rPr lang="es-MX" dirty="0"/>
              <a:t> En sistemas de alta complejidad, buscar una precisión absoluta es, a menudo, una tarea costosa e improductiva.</a:t>
            </a:r>
            <a:endParaRPr lang="es-ES_tradnl" dirty="0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ABADA057-983E-707F-2CCC-A152811B96A9}"/>
              </a:ext>
            </a:extLst>
          </p:cNvPr>
          <p:cNvSpPr/>
          <p:nvPr/>
        </p:nvSpPr>
        <p:spPr>
          <a:xfrm>
            <a:off x="1539314" y="5012779"/>
            <a:ext cx="3329248" cy="45719"/>
          </a:xfrm>
          <a:prstGeom prst="rect">
            <a:avLst/>
          </a:prstGeom>
          <a:solidFill>
            <a:srgbClr val="438951"/>
          </a:solidFill>
          <a:ln/>
        </p:spPr>
      </p:sp>
      <p:pic>
        <p:nvPicPr>
          <p:cNvPr id="6146" name="Picture 2" descr="Cambio - Iconos gratis de negocios y finanzas">
            <a:extLst>
              <a:ext uri="{FF2B5EF4-FFF2-40B4-BE49-F238E27FC236}">
                <a16:creationId xmlns:a16="http://schemas.microsoft.com/office/drawing/2014/main" id="{717565D3-8659-C5B3-535A-CCDCE79F2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14" y="5873229"/>
            <a:ext cx="1794473" cy="179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l tiempo es dinero - Iconos gratis de negocio">
            <a:extLst>
              <a:ext uri="{FF2B5EF4-FFF2-40B4-BE49-F238E27FC236}">
                <a16:creationId xmlns:a16="http://schemas.microsoft.com/office/drawing/2014/main" id="{2966D5A6-6FF0-34ED-9905-A6B87F150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82" y="5772390"/>
            <a:ext cx="1701072" cy="170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74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1373766" y="1833294"/>
            <a:ext cx="12009425" cy="1213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Imitación de Procesos Naturales:</a:t>
            </a:r>
            <a:r>
              <a:rPr lang="es-MX" sz="2400" dirty="0">
                <a:solidFill>
                  <a:schemeClr val="accent6">
                    <a:lumMod val="50000"/>
                  </a:schemeClr>
                </a:solidFill>
              </a:rPr>
              <a:t> El Cómputo Suave se considera "bio-inspirado" porque sus técnicas emulan procesos biológicos y humanos.</a:t>
            </a:r>
          </a:p>
        </p:txBody>
      </p:sp>
      <p:sp>
        <p:nvSpPr>
          <p:cNvPr id="7" name="Text 4"/>
          <p:cNvSpPr/>
          <p:nvPr/>
        </p:nvSpPr>
        <p:spPr>
          <a:xfrm>
            <a:off x="4626500" y="756138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MX" sz="2800" dirty="0">
                <a:solidFill>
                  <a:schemeClr val="accent6">
                    <a:lumMod val="75000"/>
                  </a:schemeClr>
                </a:solidFill>
              </a:rPr>
              <a:t>Sistemas Bio-inspirados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3046333"/>
            <a:ext cx="30480" cy="18541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16B106F-BE0F-942C-FD65-DA9DA28C8E39}"/>
              </a:ext>
            </a:extLst>
          </p:cNvPr>
          <p:cNvSpPr/>
          <p:nvPr/>
        </p:nvSpPr>
        <p:spPr>
          <a:xfrm>
            <a:off x="4406082" y="1315398"/>
            <a:ext cx="5516393" cy="45719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6154C8-386D-19CC-D067-19929B7ADF2F}"/>
              </a:ext>
            </a:extLst>
          </p:cNvPr>
          <p:cNvSpPr txBox="1"/>
          <p:nvPr/>
        </p:nvSpPr>
        <p:spPr>
          <a:xfrm>
            <a:off x="1303163" y="4577327"/>
            <a:ext cx="992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Razonamiento Humano: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Los humanos tomamos decisiones efectivas constantemente usando información imprecisa sin necesidad de mediciones exactas</a:t>
            </a:r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ABADA057-983E-707F-2CCC-A152811B96A9}"/>
              </a:ext>
            </a:extLst>
          </p:cNvPr>
          <p:cNvSpPr/>
          <p:nvPr/>
        </p:nvSpPr>
        <p:spPr>
          <a:xfrm>
            <a:off x="1180968" y="4271373"/>
            <a:ext cx="3329248" cy="45719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531752E3-FF28-17D0-4D41-853C618AFD5A}"/>
              </a:ext>
            </a:extLst>
          </p:cNvPr>
          <p:cNvSpPr/>
          <p:nvPr/>
        </p:nvSpPr>
        <p:spPr>
          <a:xfrm>
            <a:off x="1332039" y="2847791"/>
            <a:ext cx="12230251" cy="2052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MX" sz="2000" b="1" dirty="0">
                <a:solidFill>
                  <a:schemeClr val="accent6">
                    <a:lumMod val="50000"/>
                  </a:schemeClr>
                </a:solidFill>
              </a:rPr>
              <a:t>Mapeo de Técnicas:</a:t>
            </a:r>
            <a:endParaRPr lang="es-MX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accent6">
                    <a:lumMod val="50000"/>
                  </a:schemeClr>
                </a:solidFill>
              </a:rPr>
              <a:t>Redes Neuronales:</a:t>
            </a:r>
            <a:r>
              <a:rPr lang="es-MX" sz="2000" dirty="0">
                <a:solidFill>
                  <a:schemeClr val="accent6">
                    <a:lumMod val="50000"/>
                  </a:schemeClr>
                </a:solidFill>
              </a:rPr>
              <a:t> Imitan el funcionamiento del cerebro biológico y su capacidad de aprendizaje.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accent6">
                    <a:lumMod val="50000"/>
                  </a:schemeClr>
                </a:solidFill>
              </a:rPr>
              <a:t>Computación Evolutiva:</a:t>
            </a:r>
            <a:r>
              <a:rPr lang="es-MX" sz="2000" dirty="0">
                <a:solidFill>
                  <a:schemeClr val="accent6">
                    <a:lumMod val="50000"/>
                  </a:schemeClr>
                </a:solidFill>
              </a:rPr>
              <a:t> Se basa en la selección natural y la genética para encontrar soluciones óptimas.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accent6">
                    <a:lumMod val="50000"/>
                  </a:schemeClr>
                </a:solidFill>
              </a:rPr>
              <a:t>Lógica Difusa:</a:t>
            </a:r>
            <a:r>
              <a:rPr lang="es-MX" sz="2000" dirty="0">
                <a:solidFill>
                  <a:schemeClr val="accent6">
                    <a:lumMod val="50000"/>
                  </a:schemeClr>
                </a:solidFill>
              </a:rPr>
              <a:t> Imita el razonamiento lingüístico y la forma en que los humanos usamos términos vagos para decidir.</a:t>
            </a:r>
          </a:p>
        </p:txBody>
      </p:sp>
      <p:pic>
        <p:nvPicPr>
          <p:cNvPr id="8194" name="Picture 2" descr="Banner de redes neuronales artificiales. Una forma de conexionismo ANNs.  Sistemas informáticos inspirados en las redes neuronales biológicas.  Ilustración vectorial 359284 Vector en Vecteezy">
            <a:extLst>
              <a:ext uri="{FF2B5EF4-FFF2-40B4-BE49-F238E27FC236}">
                <a16:creationId xmlns:a16="http://schemas.microsoft.com/office/drawing/2014/main" id="{31762F7C-FF50-FF66-134E-33A05102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67" y="5740674"/>
            <a:ext cx="1508921" cy="1508921"/>
          </a:xfrm>
          <a:prstGeom prst="snip2DiagRect">
            <a:avLst>
              <a:gd name="adj1" fmla="val 0"/>
              <a:gd name="adj2" fmla="val 20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mputación Evolutiva E Inteligencia Artificial: Una Combinación Poderosa |  ICCSI">
            <a:extLst>
              <a:ext uri="{FF2B5EF4-FFF2-40B4-BE49-F238E27FC236}">
                <a16:creationId xmlns:a16="http://schemas.microsoft.com/office/drawing/2014/main" id="{9EE9B87F-A8F7-896E-A49B-8B482CBC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78" y="5470173"/>
            <a:ext cx="3076995" cy="17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ógica difusa - EcuRed">
            <a:extLst>
              <a:ext uri="{FF2B5EF4-FFF2-40B4-BE49-F238E27FC236}">
                <a16:creationId xmlns:a16="http://schemas.microsoft.com/office/drawing/2014/main" id="{05211601-4004-E222-4951-C33B1D80F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385" y="5336802"/>
            <a:ext cx="2584881" cy="258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28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1484439" y="4114800"/>
            <a:ext cx="12702659" cy="1395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MX" sz="2000" b="1" dirty="0">
                <a:solidFill>
                  <a:schemeClr val="accent6">
                    <a:lumMod val="50000"/>
                  </a:schemeClr>
                </a:solidFill>
              </a:rPr>
              <a:t>Entornos de Datos Incompletos:</a:t>
            </a:r>
            <a:endParaRPr lang="es-MX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accent6">
                    <a:lumMod val="50000"/>
                  </a:schemeClr>
                </a:solidFill>
              </a:rPr>
              <a:t>El Cómputo Suave ofrece una ventaja competitiva al permitir la </a:t>
            </a:r>
            <a:r>
              <a:rPr lang="es-MX" sz="2000" b="1" dirty="0">
                <a:solidFill>
                  <a:schemeClr val="accent6">
                    <a:lumMod val="50000"/>
                  </a:schemeClr>
                </a:solidFill>
              </a:rPr>
              <a:t>interpolación y generalización</a:t>
            </a:r>
            <a:r>
              <a:rPr lang="es-MX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accent6">
                    <a:lumMod val="50000"/>
                  </a:schemeClr>
                </a:solidFill>
              </a:rPr>
              <a:t>En lugar de detenerse por "falta de datos", el sistema llena los vacíos basándose en conocimientos previos o patrones aprendidos.</a:t>
            </a:r>
          </a:p>
        </p:txBody>
      </p:sp>
      <p:sp>
        <p:nvSpPr>
          <p:cNvPr id="7" name="Text 4"/>
          <p:cNvSpPr/>
          <p:nvPr/>
        </p:nvSpPr>
        <p:spPr>
          <a:xfrm>
            <a:off x="4628251" y="95187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MX" sz="2800" dirty="0">
                <a:solidFill>
                  <a:schemeClr val="accent6">
                    <a:lumMod val="50000"/>
                  </a:schemeClr>
                </a:solidFill>
              </a:rPr>
              <a:t>Robustez ante el Ruido y el Error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3046333"/>
            <a:ext cx="30480" cy="18541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16B106F-BE0F-942C-FD65-DA9DA28C8E39}"/>
              </a:ext>
            </a:extLst>
          </p:cNvPr>
          <p:cNvSpPr/>
          <p:nvPr/>
        </p:nvSpPr>
        <p:spPr>
          <a:xfrm>
            <a:off x="4406082" y="1315398"/>
            <a:ext cx="5516393" cy="45719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ABADA057-983E-707F-2CCC-A152811B96A9}"/>
              </a:ext>
            </a:extLst>
          </p:cNvPr>
          <p:cNvSpPr/>
          <p:nvPr/>
        </p:nvSpPr>
        <p:spPr>
          <a:xfrm>
            <a:off x="1484439" y="5703811"/>
            <a:ext cx="3329248" cy="45719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201B7F96-36C2-1B9A-5F1A-F984B2205DF2}"/>
              </a:ext>
            </a:extLst>
          </p:cNvPr>
          <p:cNvSpPr/>
          <p:nvPr/>
        </p:nvSpPr>
        <p:spPr>
          <a:xfrm>
            <a:off x="1484439" y="2266654"/>
            <a:ext cx="12702659" cy="2052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MX" sz="2000" b="1" dirty="0">
                <a:solidFill>
                  <a:schemeClr val="accent6">
                    <a:lumMod val="50000"/>
                  </a:schemeClr>
                </a:solidFill>
              </a:rPr>
              <a:t>Manejo del Ruido:</a:t>
            </a:r>
            <a:endParaRPr lang="es-MX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accent6">
                    <a:lumMod val="50000"/>
                  </a:schemeClr>
                </a:solidFill>
              </a:rPr>
              <a:t>Cómputo Duro:</a:t>
            </a:r>
            <a:r>
              <a:rPr lang="es-MX" sz="2000" dirty="0">
                <a:solidFill>
                  <a:schemeClr val="accent6">
                    <a:lumMod val="50000"/>
                  </a:schemeClr>
                </a:solidFill>
              </a:rPr>
              <a:t> Es extremadamente frágil; la presencia de ruido o datos fuera de rango suele provocar errores fatales o resultados completamente incorrectos.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accent6">
                    <a:lumMod val="50000"/>
                  </a:schemeClr>
                </a:solidFill>
              </a:rPr>
              <a:t>Cómputo Suave:</a:t>
            </a:r>
            <a:r>
              <a:rPr lang="es-MX" sz="2000" dirty="0">
                <a:solidFill>
                  <a:schemeClr val="accent6">
                    <a:lumMod val="50000"/>
                  </a:schemeClr>
                </a:solidFill>
              </a:rPr>
              <a:t> Es intrínsecamente robusto; tiene la capacidad de filtrar o tolerar el ruido, encontrando patrones útiles a pesar de las imperfecciones.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3C050-27C5-C354-7657-C04FC0D39763}"/>
              </a:ext>
            </a:extLst>
          </p:cNvPr>
          <p:cNvSpPr txBox="1"/>
          <p:nvPr/>
        </p:nvSpPr>
        <p:spPr>
          <a:xfrm>
            <a:off x="1392661" y="5942858"/>
            <a:ext cx="1023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Resultado Final: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Un sistema de Cómputo Suave soporta fallos parciales o entradas inesperadas sin colapsar.</a:t>
            </a:r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42" name="Picture 2" descr="Rompecabezas, datos perdidos, incompletos concepto ilustración diseño plano  vector eps10. elemento gráfico simple y moderno para la página de destino,  ui de estado vacío, infografía 4968465 Vector en Vecteezy">
            <a:extLst>
              <a:ext uri="{FF2B5EF4-FFF2-40B4-BE49-F238E27FC236}">
                <a16:creationId xmlns:a16="http://schemas.microsoft.com/office/drawing/2014/main" id="{DCE02CEC-05ED-0DF8-5158-526AC500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65" y="350947"/>
            <a:ext cx="1974270" cy="197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9242ED5-D633-CB2D-614E-28AC690A255B}"/>
              </a:ext>
            </a:extLst>
          </p:cNvPr>
          <p:cNvSpPr txBox="1"/>
          <p:nvPr/>
        </p:nvSpPr>
        <p:spPr>
          <a:xfrm>
            <a:off x="792350" y="1309817"/>
            <a:ext cx="13299988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¿Cuándo es preferible el Cómputo Duro?</a:t>
            </a: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El valor del determinismo y la precisión absoluta.</a:t>
            </a:r>
          </a:p>
          <a:p>
            <a:endParaRPr lang="es-MX" i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Sistemas Críticos: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Es indispensable en entornos donde la precisión matemática absoluta y el determinismo son requisitos de seguridad.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Casos de Uso Específicos: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Sistemas Bancarios: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El saldo de una cuenta no puede ser "aproximado", debe ser exacto.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Control de Tráfico Aéreo: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La posición de las aeronaves requiere rigor matemático absoluto para evitar colisiones.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Cálculos de Física Teórica Simple: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Situaciones donde las variables están bien definidas y no hay incertidumbre.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La Regla de Oro: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Si el problema tiene un modelo matemático analítico preciso y los datos son exactos, el Cómputo Duro es la mejor opción.</a:t>
            </a:r>
          </a:p>
        </p:txBody>
      </p:sp>
      <p:pic>
        <p:nvPicPr>
          <p:cNvPr id="11266" name="Picture 2" descr="Finanzas - Iconos gratis de negocios y finanzas">
            <a:extLst>
              <a:ext uri="{FF2B5EF4-FFF2-40B4-BE49-F238E27FC236}">
                <a16:creationId xmlns:a16="http://schemas.microsoft.com/office/drawing/2014/main" id="{DAD6BE2B-9951-328C-F29C-57BBACA4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27" y="5274960"/>
            <a:ext cx="1496541" cy="149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ontrolador de tráfico aéreo - Iconos gratis de viaje">
            <a:extLst>
              <a:ext uri="{FF2B5EF4-FFF2-40B4-BE49-F238E27FC236}">
                <a16:creationId xmlns:a16="http://schemas.microsoft.com/office/drawing/2014/main" id="{8C6528DB-655D-5219-0F64-BD08ABB44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30" y="5670378"/>
            <a:ext cx="1249405" cy="12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uarto de hospital 225342 Vector en Vecteezy">
            <a:extLst>
              <a:ext uri="{FF2B5EF4-FFF2-40B4-BE49-F238E27FC236}">
                <a16:creationId xmlns:a16="http://schemas.microsoft.com/office/drawing/2014/main" id="{BB5DC6C6-2A13-BDEC-95E5-DE80C2ADE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297" y="5003111"/>
            <a:ext cx="2040238" cy="20402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99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9C55D2E-2307-C207-22AF-57D51477C5C3}"/>
              </a:ext>
            </a:extLst>
          </p:cNvPr>
          <p:cNvSpPr txBox="1"/>
          <p:nvPr/>
        </p:nvSpPr>
        <p:spPr>
          <a:xfrm>
            <a:off x="939113" y="1359243"/>
            <a:ext cx="1253432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La Paradoja de la Precisión</a:t>
            </a: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"La precisión es costosa y a menudo innecesaria"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El Costo de la Perfección: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Obtener una precisión del 100% requiere recursos computacionales,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tiempo y energía que crecen de forma exponencial.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El Enfoque "Suficientemente Bueno" (Satisficing):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Para muchas tareas de la vida real, una precisión del 90-95% es suficiente y mucho más barata de obtener.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Ejemplo Clave: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Estacionar un auto.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Duro: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Requeriría cálculos milimétricos y sensores de alta gama para una posición perfecta.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Suave: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Un humano lo hace de forma "suficientemente buena" en segundos usando solo su vista y juicio.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Conclusión: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La aproximación controlada permite obtener resultados rápidos y de bajo costo en problemas donde la exactitud total no añade valor real.</a:t>
            </a:r>
          </a:p>
        </p:txBody>
      </p:sp>
      <p:pic>
        <p:nvPicPr>
          <p:cNvPr id="12290" name="Picture 2" descr="970+ Exponencial Ilustraciones Fotografías de stock, fotos e imágenes  libres de derechos - iStock">
            <a:extLst>
              <a:ext uri="{FF2B5EF4-FFF2-40B4-BE49-F238E27FC236}">
                <a16:creationId xmlns:a16="http://schemas.microsoft.com/office/drawing/2014/main" id="{B76B75FF-7E9F-DB41-C37D-E091F34F1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347" y="1784189"/>
            <a:ext cx="2032686" cy="1355124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Descarga iconos gratuitos de Tiempo en PNG y SVG">
            <a:extLst>
              <a:ext uri="{FF2B5EF4-FFF2-40B4-BE49-F238E27FC236}">
                <a16:creationId xmlns:a16="http://schemas.microsoft.com/office/drawing/2014/main" id="{CE824E31-7966-4B23-E21A-4B6CD0986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141" y="1378464"/>
            <a:ext cx="822411" cy="82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iseño PNG Y SVG De Monedas De Bolsa De Dinero Para Camisetas">
            <a:extLst>
              <a:ext uri="{FF2B5EF4-FFF2-40B4-BE49-F238E27FC236}">
                <a16:creationId xmlns:a16="http://schemas.microsoft.com/office/drawing/2014/main" id="{62B9068B-F48B-B17E-F7B4-79CA3A3C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796" y="1160511"/>
            <a:ext cx="841632" cy="8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Energía eléctrica - Iconos gratis de tecnología">
            <a:extLst>
              <a:ext uri="{FF2B5EF4-FFF2-40B4-BE49-F238E27FC236}">
                <a16:creationId xmlns:a16="http://schemas.microsoft.com/office/drawing/2014/main" id="{CBB9E6B4-C4FB-E00F-F63F-78FCDC75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672" y="1303250"/>
            <a:ext cx="763147" cy="76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Porcentaje con flechas hacia arriba y hacia abajo Flecha con icono de porcentaje  Porcentaje de aumento y reducción Porcentaje de crecimiento y declive  Elemento para el ámbito financiero de la tasa de">
            <a:extLst>
              <a:ext uri="{FF2B5EF4-FFF2-40B4-BE49-F238E27FC236}">
                <a16:creationId xmlns:a16="http://schemas.microsoft.com/office/drawing/2014/main" id="{F4AA4412-E2F3-623C-8E6C-83730514C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05" y="3578247"/>
            <a:ext cx="1923878" cy="128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Self driving car concept illustration | Premium Vector">
            <a:extLst>
              <a:ext uri="{FF2B5EF4-FFF2-40B4-BE49-F238E27FC236}">
                <a16:creationId xmlns:a16="http://schemas.microsoft.com/office/drawing/2014/main" id="{636D8B82-6B8E-F516-CF9B-F244B799C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706" y="4219027"/>
            <a:ext cx="2516653" cy="1676429"/>
          </a:xfrm>
          <a:prstGeom prst="round2DiagRect">
            <a:avLst>
              <a:gd name="adj1" fmla="val 38833"/>
              <a:gd name="adj2" fmla="val 151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9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AEED297-EBB8-C9B9-5091-36AE3AB1772A}"/>
              </a:ext>
            </a:extLst>
          </p:cNvPr>
          <p:cNvSpPr txBox="1"/>
          <p:nvPr/>
        </p:nvSpPr>
        <p:spPr>
          <a:xfrm>
            <a:off x="1179680" y="518984"/>
            <a:ext cx="1227103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accent6">
                    <a:lumMod val="50000"/>
                  </a:schemeClr>
                </a:solidFill>
              </a:rPr>
              <a:t>Incertidumbre y Toma de Decisiones en IA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IA Tradicional (Dura):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Ante la incertidumbre o la falta de un dato exacto, el proceso de toma de decisiones suele bloquearse o arrojar un error.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 lvl="5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IA de Cómputo Suave: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La incertidumbre no es un obstáculo, sino una variable que se modela (ej. mediante Lógica Difusa).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Capacidad de Respuesta: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Permite que la IA tome la "mejor decisión posible" basándose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en la información disponible, por muy incompleta que sea.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Generalización: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Gracias a esta filosofía, el sistema puede llenar vacíos de información usando patrones aprendidos previamente.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314" name="Picture 2" descr="Window operating system error warning. Illustration 29960701 PNG">
            <a:extLst>
              <a:ext uri="{FF2B5EF4-FFF2-40B4-BE49-F238E27FC236}">
                <a16:creationId xmlns:a16="http://schemas.microsoft.com/office/drawing/2014/main" id="{949EF68C-AD24-30DD-04F4-1231CA0A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283">
            <a:off x="12134335" y="735225"/>
            <a:ext cx="2038866" cy="10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Variable - Iconos gratis de negocios y finanzas">
            <a:extLst>
              <a:ext uri="{FF2B5EF4-FFF2-40B4-BE49-F238E27FC236}">
                <a16:creationId xmlns:a16="http://schemas.microsoft.com/office/drawing/2014/main" id="{99F74822-AAE8-27AD-7F0E-D13C1D891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191" y="2083285"/>
            <a:ext cx="1224692" cy="12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cono de Decisión Special Lineal color | Freepik">
            <a:extLst>
              <a:ext uri="{FF2B5EF4-FFF2-40B4-BE49-F238E27FC236}">
                <a16:creationId xmlns:a16="http://schemas.microsoft.com/office/drawing/2014/main" id="{2A1E41D1-28F0-866C-29D0-795CB99F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295" y="3347166"/>
            <a:ext cx="1175266" cy="11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econocimiento de patrones - Iconos gratis de computadora">
            <a:extLst>
              <a:ext uri="{FF2B5EF4-FFF2-40B4-BE49-F238E27FC236}">
                <a16:creationId xmlns:a16="http://schemas.microsoft.com/office/drawing/2014/main" id="{F45E905A-2480-DC56-2D3F-3B12604F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659" y="5751186"/>
            <a:ext cx="1502428" cy="15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2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F696C3-E602-4A2E-7FC5-869107086684}"/>
              </a:ext>
            </a:extLst>
          </p:cNvPr>
          <p:cNvSpPr txBox="1"/>
          <p:nvPr/>
        </p:nvSpPr>
        <p:spPr>
          <a:xfrm>
            <a:off x="731138" y="790831"/>
            <a:ext cx="13168123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El Desafío de los Problemas NP-Hard</a:t>
            </a: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Cuando la complejidad supera la capacidad de cálculo.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Definición de NP-Hard: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Es un tipo de problema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complejo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para el cual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no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existe un algoritmo conocido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capaz de encontrar la solución exacta en un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tiempo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razonable o polinomial.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Crecimiento Exponencial: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En estos problemas, el tiempo necesario para calcular la solución crece exponencialmente a medida que el tamaño del problema aumenta.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El Muro del Tiempo: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Intentar resolver estos problemas de forma exacta con métodos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tradicionales podría tardar millones de años.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Limitación del Cómputo Duro: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Los algoritmos "duros" fallan o son ineficientes porque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intentan explorar todas las posibilidades exactas una por una.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338" name="Picture 2" descr="P, NP, NP-Complete and NP-Hard Problems in Computer Science | Baeldung on  Computer Science">
            <a:extLst>
              <a:ext uri="{FF2B5EF4-FFF2-40B4-BE49-F238E27FC236}">
                <a16:creationId xmlns:a16="http://schemas.microsoft.com/office/drawing/2014/main" id="{9ECC3103-1E3B-7601-99A9-4A4295FD5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2" y="1055148"/>
            <a:ext cx="2243007" cy="171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creen time, doom scrolling or wasted time. Wasted time, procrastination or  slow life. png illustration 14433210 PNG">
            <a:extLst>
              <a:ext uri="{FF2B5EF4-FFF2-40B4-BE49-F238E27FC236}">
                <a16:creationId xmlns:a16="http://schemas.microsoft.com/office/drawing/2014/main" id="{8B4E9A5C-D70A-9F5D-650B-CE394C725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606" y="3064363"/>
            <a:ext cx="2139778" cy="21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Años - Iconos gratis de hora y fecha">
            <a:extLst>
              <a:ext uri="{FF2B5EF4-FFF2-40B4-BE49-F238E27FC236}">
                <a16:creationId xmlns:a16="http://schemas.microsoft.com/office/drawing/2014/main" id="{335B6C8B-41DA-C824-0CED-E103F4DC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52" y="4349579"/>
            <a:ext cx="1941384" cy="194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e visto 14 millones de futuros alternos | En uno - Meme | Sticker">
            <a:extLst>
              <a:ext uri="{FF2B5EF4-FFF2-40B4-BE49-F238E27FC236}">
                <a16:creationId xmlns:a16="http://schemas.microsoft.com/office/drawing/2014/main" id="{5DCE64C3-D4A6-56CE-2057-2215983D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164" y="3417934"/>
            <a:ext cx="2498539" cy="416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curvado 3">
            <a:extLst>
              <a:ext uri="{FF2B5EF4-FFF2-40B4-BE49-F238E27FC236}">
                <a16:creationId xmlns:a16="http://schemas.microsoft.com/office/drawing/2014/main" id="{11F9A27E-2611-7F44-79E4-C2DA1E3E0B2D}"/>
              </a:ext>
            </a:extLst>
          </p:cNvPr>
          <p:cNvCxnSpPr>
            <a:cxnSpLocks/>
          </p:cNvCxnSpPr>
          <p:nvPr/>
        </p:nvCxnSpPr>
        <p:spPr>
          <a:xfrm flipV="1">
            <a:off x="6919784" y="6802757"/>
            <a:ext cx="4651921" cy="371695"/>
          </a:xfrm>
          <a:prstGeom prst="curvedConnector3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812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B5ECE8-5248-4168-ECB5-7D048C4BF6AF}"/>
              </a:ext>
            </a:extLst>
          </p:cNvPr>
          <p:cNvSpPr txBox="1"/>
          <p:nvPr/>
        </p:nvSpPr>
        <p:spPr>
          <a:xfrm>
            <a:off x="1853513" y="1062681"/>
            <a:ext cx="1178328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Heurísticas: El Atajo Inteligente</a:t>
            </a: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Explorando el espacio de búsqueda con eficiencia.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La Estrategia Suave: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En lugar de buscar la solución perfecta explorando todas las combinaciones (lo cual es inviable), el Cómputo Suave utiliza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Heurísticas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o "atajos".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Búsqueda Inteligente: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Estas técnicas permiten explorar el espacio de soluciones de manera informada,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descartando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rutas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poco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prometedoras rápidamente.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El Motor de Optimización: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Algoritmos Genéticos: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Imitan la evolución para "mejorar" soluciones candidatas generación tras generación.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Flexibilidad: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Permiten encontrar una solución "muy buena" en una fracción del tiempo que requeriría un método exacto.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Ventaja: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Transforma un problema que tardaría siglos en resolverse en uno que se resuelve en segundos o minutos.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362" name="Picture 2" descr="La Heurística : un concepto clave para el Visual Thinking –  Visual-Mapping.es">
            <a:extLst>
              <a:ext uri="{FF2B5EF4-FFF2-40B4-BE49-F238E27FC236}">
                <a16:creationId xmlns:a16="http://schemas.microsoft.com/office/drawing/2014/main" id="{B2BE8D49-B7D8-118C-3BD4-35978F869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7" t="17417" r="14002" b="11411"/>
          <a:stretch/>
        </p:blipFill>
        <p:spPr bwMode="auto">
          <a:xfrm rot="20354076">
            <a:off x="12538774" y="3132064"/>
            <a:ext cx="1467512" cy="1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Algoritmo Genetico Íconos 3D – Descarga Gratis en PNG, glTF">
            <a:extLst>
              <a:ext uri="{FF2B5EF4-FFF2-40B4-BE49-F238E27FC236}">
                <a16:creationId xmlns:a16="http://schemas.microsoft.com/office/drawing/2014/main" id="{ED7E40AB-532A-C514-6F12-E1CC8D65A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5780929"/>
            <a:ext cx="1864178" cy="18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ownload Muy Bien Png - Vault Boy PNG Image with No Background - PNGkey.com">
            <a:extLst>
              <a:ext uri="{FF2B5EF4-FFF2-40B4-BE49-F238E27FC236}">
                <a16:creationId xmlns:a16="http://schemas.microsoft.com/office/drawing/2014/main" id="{71F3ACBB-7AB0-50E3-D317-89A5FA12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86" y="5780929"/>
            <a:ext cx="1791604" cy="18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6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3702090" y="965791"/>
            <a:ext cx="64119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¿</a:t>
            </a:r>
            <a:r>
              <a:rPr lang="en-US" sz="35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Qué</a:t>
            </a: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es </a:t>
            </a:r>
            <a:r>
              <a:rPr lang="en-US" sz="35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el</a:t>
            </a: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5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Cómputo</a:t>
            </a: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Suave?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793790" y="1834196"/>
            <a:ext cx="10877510" cy="1021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u="sng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Definición</a:t>
            </a:r>
            <a:r>
              <a:rPr lang="en-US" sz="2650" b="1" u="sng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y </a:t>
            </a:r>
            <a:r>
              <a:rPr lang="en-US" sz="2650" b="1" u="sng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Filosofía</a:t>
            </a:r>
            <a:endParaRPr lang="en-US" sz="2650" b="1" u="sng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 </a:t>
            </a:r>
            <a:r>
              <a:rPr lang="en-US" sz="26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imitación</a:t>
            </a: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la </a:t>
            </a:r>
            <a:r>
              <a:rPr lang="en-US" sz="26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inteligencia</a:t>
            </a: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natural para resolver la </a:t>
            </a:r>
            <a:r>
              <a:rPr lang="en-US" sz="26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complejidad</a:t>
            </a: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.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84C126F-E1D5-0C2A-95E4-866633D33844}"/>
              </a:ext>
            </a:extLst>
          </p:cNvPr>
          <p:cNvCxnSpPr>
            <a:cxnSpLocks/>
          </p:cNvCxnSpPr>
          <p:nvPr/>
        </p:nvCxnSpPr>
        <p:spPr>
          <a:xfrm>
            <a:off x="793790" y="3076079"/>
            <a:ext cx="29083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8240D3B-94D1-0B5B-A709-FB1E6DEBB67B}"/>
              </a:ext>
            </a:extLst>
          </p:cNvPr>
          <p:cNvCxnSpPr>
            <a:cxnSpLocks/>
          </p:cNvCxnSpPr>
          <p:nvPr/>
        </p:nvCxnSpPr>
        <p:spPr>
          <a:xfrm>
            <a:off x="793790" y="4460379"/>
            <a:ext cx="170116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B624CE9-36ED-DA70-DDFE-5C87C02EA62F}"/>
              </a:ext>
            </a:extLst>
          </p:cNvPr>
          <p:cNvSpPr txBox="1"/>
          <p:nvPr/>
        </p:nvSpPr>
        <p:spPr>
          <a:xfrm>
            <a:off x="762000" y="3333498"/>
            <a:ext cx="966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Definición Técnica:</a:t>
            </a:r>
            <a:r>
              <a:rPr lang="es-MX" dirty="0"/>
              <a:t> Es un conjunto de técnicas informáticas que intentan imitar la inteligencia humana y natural para resolver problemas complejos donde no existe una solución matemática precisa o donde los datos son ruidosos o incompletos.</a:t>
            </a:r>
            <a:endParaRPr lang="es-ES_tradn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A41054-E277-A99C-E0CC-04A9F3C36652}"/>
              </a:ext>
            </a:extLst>
          </p:cNvPr>
          <p:cNvSpPr txBox="1"/>
          <p:nvPr/>
        </p:nvSpPr>
        <p:spPr>
          <a:xfrm>
            <a:off x="741136" y="4663931"/>
            <a:ext cx="3507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El Cambio de Enfoque:</a:t>
            </a:r>
            <a:r>
              <a:rPr lang="es-MX" dirty="0"/>
              <a:t> A diferencia de la computación tradicional, esta disciplina acepta soluciones </a:t>
            </a:r>
            <a:r>
              <a:rPr lang="es-MX" b="1" dirty="0"/>
              <a:t>"aproximadas"</a:t>
            </a:r>
            <a:r>
              <a:rPr lang="es-MX" dirty="0"/>
              <a:t> pero útiles para el usuario.</a:t>
            </a:r>
            <a:endParaRPr lang="es-ES_tradnl" b="1" dirty="0"/>
          </a:p>
        </p:txBody>
      </p:sp>
      <p:pic>
        <p:nvPicPr>
          <p:cNvPr id="1026" name="Picture 2" descr="Pensar: la encrucijada del Hombre y la Inteligencia Artificial">
            <a:extLst>
              <a:ext uri="{FF2B5EF4-FFF2-40B4-BE49-F238E27FC236}">
                <a16:creationId xmlns:a16="http://schemas.microsoft.com/office/drawing/2014/main" id="{48C2B3E1-95AE-45AC-8E3B-1FB3450F3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40"/>
          <a:stretch/>
        </p:blipFill>
        <p:spPr bwMode="auto">
          <a:xfrm>
            <a:off x="4518877" y="4460379"/>
            <a:ext cx="3810000" cy="218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EDDBAEF-E5FA-D0E1-D04F-3A5CCEC63445}"/>
              </a:ext>
            </a:extLst>
          </p:cNvPr>
          <p:cNvSpPr txBox="1"/>
          <p:nvPr/>
        </p:nvSpPr>
        <p:spPr>
          <a:xfrm>
            <a:off x="8286241" y="4549953"/>
            <a:ext cx="471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Objetivo Principal:</a:t>
            </a:r>
            <a:r>
              <a:rPr lang="es-MX" dirty="0"/>
              <a:t> Explotar la tolerancia a la imprecisión, la incertidumbre, la verdad parcial y la aproximación.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2422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371716-9534-1ECD-5067-0E6DED3A7B38}"/>
              </a:ext>
            </a:extLst>
          </p:cNvPr>
          <p:cNvSpPr txBox="1"/>
          <p:nvPr/>
        </p:nvSpPr>
        <p:spPr>
          <a:xfrm>
            <a:off x="1234785" y="853401"/>
            <a:ext cx="1216082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accent6">
                    <a:lumMod val="50000"/>
                  </a:schemeClr>
                </a:solidFill>
              </a:rPr>
              <a:t>Una solucion suficientemente buena</a:t>
            </a:r>
          </a:p>
          <a:p>
            <a:pPr algn="ctr"/>
            <a:r>
              <a:rPr lang="es-MX" sz="2800" b="1" dirty="0">
                <a:solidFill>
                  <a:schemeClr val="accent6">
                    <a:lumMod val="50000"/>
                  </a:schemeClr>
                </a:solidFill>
              </a:rPr>
              <a:t>El Concepto de "Satisficing"</a:t>
            </a: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Eficiencia Práctica vs. Perfección Teórica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Definición de "Satisficing":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Es el proceso de detener la búsqueda de soluciones cuando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se encuentra una que cumple con los requisitos mínimos aceptables para el usuario.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Sacrificio Inteligente: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Se sacrifica la perfección absoluta en favor de la eficiencia práctica y la rapidez.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Justificación Económica: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En problemas complejos, el costo de pasar de una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solución "95% buena" a una "100% perfecta" es prohibitivo e innecesario.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Resultado: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Obtención de soluciones rápidas y de bajo costo que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resuelven el problema de forma efectiva en el mundo real.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386" name="Picture 2" descr="B+ Grade Result White Hand Drawn Image PNG | Citypng">
            <a:extLst>
              <a:ext uri="{FF2B5EF4-FFF2-40B4-BE49-F238E27FC236}">
                <a16:creationId xmlns:a16="http://schemas.microsoft.com/office/drawing/2014/main" id="{4D1DDA3E-4C85-302D-BA35-97FBBD510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25" y1="37375" x2="34125" y2="39625"/>
                        <a14:foregroundMark x1="66000" y1="37875" x2="66375" y2="3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57" y="1570485"/>
            <a:ext cx="1618342" cy="161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crificio - Iconos gratis de diverso">
            <a:extLst>
              <a:ext uri="{FF2B5EF4-FFF2-40B4-BE49-F238E27FC236}">
                <a16:creationId xmlns:a16="http://schemas.microsoft.com/office/drawing/2014/main" id="{AD13C8C5-A9A8-50CB-8729-D47DC382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656" y="29229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Definición de justificación. Características, tipos, métodos y modelos de  argumentación">
            <a:extLst>
              <a:ext uri="{FF2B5EF4-FFF2-40B4-BE49-F238E27FC236}">
                <a16:creationId xmlns:a16="http://schemas.microsoft.com/office/drawing/2014/main" id="{43BF9918-2735-00FD-1C63-826CA274F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38" y="4585063"/>
            <a:ext cx="2340429" cy="1560286"/>
          </a:xfrm>
          <a:prstGeom prst="roundRect">
            <a:avLst>
              <a:gd name="adj" fmla="val 383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adiante orgánico un mundo mapa, interconectado líneas, resumen con  transparente antecedentes alto resolución 60546588 PNG">
            <a:extLst>
              <a:ext uri="{FF2B5EF4-FFF2-40B4-BE49-F238E27FC236}">
                <a16:creationId xmlns:a16="http://schemas.microsoft.com/office/drawing/2014/main" id="{A0E58AC9-58E8-8534-AFEB-6E360FF9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4" y="5966319"/>
            <a:ext cx="1409880" cy="140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1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FD0D80D-2F56-99AD-D908-6D889FEAF6DC}"/>
              </a:ext>
            </a:extLst>
          </p:cNvPr>
          <p:cNvSpPr txBox="1"/>
          <p:nvPr/>
        </p:nvSpPr>
        <p:spPr>
          <a:xfrm>
            <a:off x="716691" y="1575643"/>
            <a:ext cx="1245953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La Sinergia y la Robustez del Sistema</a:t>
            </a: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Manteniendo el rendimiento ante la adversidad.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Definición de Robustez: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Es la capacidad del sistema para mantener un rendimiento estable y aceptable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ante perturbaciones, ruido, incertidumbre o cambios imprevistos en el entorno.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Relación Directa: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El Cómputo Suave aporta robustez al permitir que el sistema soporte fallos parciales o entradas inesperadas sin colapsar.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Sinergia de los Pilares: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La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Lógica Difusa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absorbe la ambigüedad del lenguaje y los datos vagos.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Las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Redes Neuronales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adaptan el sistema a nuevos patrones de 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La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Computación Evolutiva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optimiza la respuesta para que siga siendo eficiente bajo nuevas condiciones.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El Resultado: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Un sistema "inteligente" que no es frágil, sino resiliente.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458" name="Picture 2" descr="Building PNG para descargar gratis">
            <a:extLst>
              <a:ext uri="{FF2B5EF4-FFF2-40B4-BE49-F238E27FC236}">
                <a16:creationId xmlns:a16="http://schemas.microsoft.com/office/drawing/2014/main" id="{400B9897-284E-44CF-6039-CAC016969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750" y="1575643"/>
            <a:ext cx="1392147" cy="17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iento PNG para descargar gratis">
            <a:extLst>
              <a:ext uri="{FF2B5EF4-FFF2-40B4-BE49-F238E27FC236}">
                <a16:creationId xmlns:a16="http://schemas.microsoft.com/office/drawing/2014/main" id="{65E17DC2-2B70-CEFC-BF75-286131147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17792" y="2108987"/>
            <a:ext cx="1392147" cy="89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Logo Escudo PNG para descargar gratis">
            <a:extLst>
              <a:ext uri="{FF2B5EF4-FFF2-40B4-BE49-F238E27FC236}">
                <a16:creationId xmlns:a16="http://schemas.microsoft.com/office/drawing/2014/main" id="{EA072A20-3BFB-A807-73DC-CBBB7696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94" y="2208126"/>
            <a:ext cx="699006" cy="6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Diseño tolerante a fallos - Iconos gratis de">
            <a:extLst>
              <a:ext uri="{FF2B5EF4-FFF2-40B4-BE49-F238E27FC236}">
                <a16:creationId xmlns:a16="http://schemas.microsoft.com/office/drawing/2014/main" id="{6AB1E15F-7E2C-D966-4088-BA7A0D74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11" y="3745468"/>
            <a:ext cx="1200331" cy="120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Icono de Resiliencia Generic Gradient | Freepik">
            <a:extLst>
              <a:ext uri="{FF2B5EF4-FFF2-40B4-BE49-F238E27FC236}">
                <a16:creationId xmlns:a16="http://schemas.microsoft.com/office/drawing/2014/main" id="{0B93861C-93B9-C4BA-C5E9-E40FE86A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292" y="5969724"/>
            <a:ext cx="1892663" cy="189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9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997804-5978-693F-0F97-7ACF243FD7AF}"/>
              </a:ext>
            </a:extLst>
          </p:cNvPr>
          <p:cNvSpPr txBox="1"/>
          <p:nvPr/>
        </p:nvSpPr>
        <p:spPr>
          <a:xfrm>
            <a:off x="869363" y="1278630"/>
            <a:ext cx="128916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El Límite de la Lógica Binaria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effectLst/>
              <a:latin typeface="Google Sans"/>
            </a:endParaRP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¿Es todo realmente Blanco o Negro?</a:t>
            </a:r>
            <a:endParaRPr lang="es-MX" dirty="0">
              <a:solidFill>
                <a:schemeClr val="accent6">
                  <a:lumMod val="50000"/>
                </a:schemeClr>
              </a:solidFill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La Rigidez del 0 y 1: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 En la lógica tradicional (Booleana), algo es "Verdadero" o "Falso", sin matices intermedios.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Ejemplos donde la Lógica Binaria Falla:</a:t>
            </a:r>
            <a:endParaRPr lang="es-MX" dirty="0">
              <a:solidFill>
                <a:schemeClr val="accent6">
                  <a:lumMod val="50000"/>
                </a:schemeClr>
              </a:solidFill>
              <a:effectLst/>
              <a:latin typeface="Google Sans Tex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Diagnóstico Médico: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 Un paciente no está simplemente "sano" o "enfermo";</a:t>
            </a:r>
          </a:p>
          <a:p>
            <a:pPr lvl="1"/>
            <a:r>
              <a:rPr lang="es-MX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 existen niveles de gravedad y síntomas.</a:t>
            </a:r>
          </a:p>
          <a:p>
            <a:pPr lvl="1"/>
            <a:endParaRPr lang="es-MX" dirty="0">
              <a:solidFill>
                <a:schemeClr val="accent6">
                  <a:lumMod val="50000"/>
                </a:schemeClr>
              </a:solidFill>
              <a:effectLst/>
              <a:latin typeface="Google Sans Tex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Frenado de un Coche: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 No es solo "frenar a fondo" o "no frenar"; es un proceso gradual.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  <a:effectLst/>
              <a:latin typeface="Google Sans Tex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  <a:latin typeface="Google Sans Tex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  <a:effectLst/>
              <a:latin typeface="Google Sans Tex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  <a:latin typeface="Google Sans Tex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  <a:effectLst/>
              <a:latin typeface="Google Sans Tex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Clima: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 Un término como "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nublado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" es difuso por naturaleza; </a:t>
            </a:r>
            <a:r>
              <a:rPr lang="es-MX" b="1" u="sng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no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 hay un punto exacto donde el cielo pasa de estar despejado a nublado de forma binaria.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La Propuesta Difusa: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effectLst/>
                <a:latin typeface="Google Sans Text"/>
              </a:rPr>
              <a:t> El Cómputo Suave permite modelar estos "grados de verdad", facilitando que las máquinas entiendan conceptos humanos.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7410" name="Picture 2" descr="Sí O No Botones Fotos, retratos, imágenes y fotografía de archivo libres de  derecho. Image 24731662">
            <a:extLst>
              <a:ext uri="{FF2B5EF4-FFF2-40B4-BE49-F238E27FC236}">
                <a16:creationId xmlns:a16="http://schemas.microsoft.com/office/drawing/2014/main" id="{2714A1AF-8DF9-4AAD-A576-671AA34C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889" r="96000">
                        <a14:foregroundMark x1="8444" y1="38889" x2="7333" y2="59333"/>
                        <a14:foregroundMark x1="7333" y1="59333" x2="14444" y2="69333"/>
                        <a14:foregroundMark x1="14444" y1="69333" x2="24222" y2="70222"/>
                        <a14:foregroundMark x1="24222" y1="70222" x2="29778" y2="69111"/>
                        <a14:foregroundMark x1="71556" y1="47778" x2="73778" y2="37778"/>
                        <a14:foregroundMark x1="73778" y1="37778" x2="82222" y2="30222"/>
                        <a14:foregroundMark x1="82222" y1="30222" x2="88889" y2="38667"/>
                        <a14:foregroundMark x1="88889" y1="38667" x2="87333" y2="57778"/>
                        <a14:foregroundMark x1="87333" y1="57778" x2="83556" y2="66444"/>
                        <a14:foregroundMark x1="83556" y1="66444" x2="71778" y2="64889"/>
                        <a14:foregroundMark x1="92444" y1="52444" x2="92444" y2="52444"/>
                        <a14:foregroundMark x1="96000" y1="56222" x2="96000" y2="56222"/>
                        <a14:foregroundMark x1="65556" y1="64667" x2="62444" y2="56000"/>
                        <a14:foregroundMark x1="62444" y1="56000" x2="61778" y2="64889"/>
                        <a14:foregroundMark x1="61778" y1="64889" x2="73111" y2="68444"/>
                        <a14:foregroundMark x1="73111" y1="68444" x2="87111" y2="64667"/>
                        <a14:foregroundMark x1="87111" y1="64667" x2="91778" y2="52667"/>
                        <a14:foregroundMark x1="91778" y1="52667" x2="88222" y2="43111"/>
                        <a14:foregroundMark x1="88222" y1="43111" x2="70000" y2="39111"/>
                        <a14:foregroundMark x1="70000" y1="39111" x2="62889" y2="44667"/>
                        <a14:foregroundMark x1="62889" y1="44667" x2="62667" y2="58444"/>
                        <a14:foregroundMark x1="63111" y1="70222" x2="58222" y2="63333"/>
                        <a14:foregroundMark x1="58222" y1="63333" x2="55778" y2="54222"/>
                        <a14:foregroundMark x1="55778" y1="54222" x2="61111" y2="47111"/>
                        <a14:foregroundMark x1="61111" y1="47111" x2="71111" y2="45111"/>
                        <a14:foregroundMark x1="71111" y1="45111" x2="82000" y2="51778"/>
                        <a14:foregroundMark x1="82000" y1="51778" x2="79778" y2="60667"/>
                        <a14:foregroundMark x1="79778" y1="60667" x2="64444" y2="63333"/>
                        <a14:foregroundMark x1="10889" y1="38000" x2="19778" y2="35556"/>
                        <a14:foregroundMark x1="19778" y1="35556" x2="28000" y2="37111"/>
                        <a14:foregroundMark x1="28000" y1="37111" x2="34222" y2="44222"/>
                        <a14:foregroundMark x1="34222" y1="44222" x2="37556" y2="61778"/>
                        <a14:foregroundMark x1="37556" y1="61778" x2="30667" y2="67111"/>
                        <a14:foregroundMark x1="30667" y1="67111" x2="19778" y2="63556"/>
                        <a14:foregroundMark x1="19778" y1="63556" x2="16889" y2="54889"/>
                        <a14:foregroundMark x1="16889" y1="54889" x2="27778" y2="42000"/>
                        <a14:foregroundMark x1="27778" y1="42000" x2="39556" y2="43111"/>
                        <a14:foregroundMark x1="39556" y1="43111" x2="42667" y2="55111"/>
                        <a14:foregroundMark x1="42667" y1="55111" x2="29556" y2="62444"/>
                        <a14:foregroundMark x1="29556" y1="62444" x2="18667" y2="54667"/>
                        <a14:foregroundMark x1="18667" y1="54667" x2="14889" y2="49556"/>
                        <a14:foregroundMark x1="21333" y1="57333" x2="15111" y2="46222"/>
                        <a14:foregroundMark x1="15111" y1="46222" x2="12889" y2="36444"/>
                        <a14:foregroundMark x1="12889" y1="36444" x2="20444" y2="30667"/>
                        <a14:foregroundMark x1="20444" y1="30667" x2="28889" y2="30222"/>
                        <a14:foregroundMark x1="28889" y1="30222" x2="35556" y2="42444"/>
                        <a14:foregroundMark x1="35556" y1="42444" x2="35778" y2="64222"/>
                        <a14:foregroundMark x1="35778" y1="64222" x2="32444" y2="75333"/>
                        <a14:foregroundMark x1="71111" y1="71556" x2="82444" y2="70444"/>
                        <a14:foregroundMark x1="82444" y1="70444" x2="85556" y2="6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758" y="158895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aludable Enfermo Opuesto ilustración del vector ...">
            <a:extLst>
              <a:ext uri="{FF2B5EF4-FFF2-40B4-BE49-F238E27FC236}">
                <a16:creationId xmlns:a16="http://schemas.microsoft.com/office/drawing/2014/main" id="{FEE64874-7B3D-4B2E-05BF-E470442A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972" y="2327930"/>
            <a:ext cx="2876199" cy="21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cono del pedal del coche del sistema de asistencia de frenado 18928772 PNG">
            <a:extLst>
              <a:ext uri="{FF2B5EF4-FFF2-40B4-BE49-F238E27FC236}">
                <a16:creationId xmlns:a16="http://schemas.microsoft.com/office/drawing/2014/main" id="{D769FAAD-5E8B-EC61-F1EE-8B438ADC6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45" y="4114800"/>
            <a:ext cx="1435235" cy="105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Nublado - Iconos gratis de clima">
            <a:extLst>
              <a:ext uri="{FF2B5EF4-FFF2-40B4-BE49-F238E27FC236}">
                <a16:creationId xmlns:a16="http://schemas.microsoft.com/office/drawing/2014/main" id="{319DE495-A8CD-56FF-83BE-2E4615C8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06" y="4846320"/>
            <a:ext cx="847634" cy="8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21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FFDEFB1-C53E-BBAA-0ECF-8580E8FAB7B6}"/>
              </a:ext>
            </a:extLst>
          </p:cNvPr>
          <p:cNvSpPr txBox="1"/>
          <p:nvPr/>
        </p:nvSpPr>
        <p:spPr>
          <a:xfrm>
            <a:off x="630194" y="1408670"/>
            <a:ext cx="123934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Diapositiva 27: Emulación del Razonamiento Humano</a:t>
            </a: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Cerrando la brecha entre el bit y la mente.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Razonamiento con Incertidumbre: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Los humanos tomamos decisiones efectivas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constantemente con información imprecisa ("gira un poco a la izquierda", "hace bastante calor").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Decisiones Efectivas: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No necesitamos mediciones láser ni cálculos de alta precisión para realizar tareas complejas con éxito.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Computar con Palabras: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El Cómputo Suave emula esta capacidad al permitir que las máquinas procesen conceptos vagos y tomen decisiones útiles.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Conclusión Filosófica: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Al igual que el cerebro humano, el Cómputo Suave sacrifica la exactitud numérica innecesaria por la relevancia y la rapidez en el mundo real.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1512" name="Picture 8" descr="Personas que piensan en tomar decisiones para resolver problemas y  encontrar ideas creativas en ilustraciones planas | Vector Premium">
            <a:extLst>
              <a:ext uri="{FF2B5EF4-FFF2-40B4-BE49-F238E27FC236}">
                <a16:creationId xmlns:a16="http://schemas.microsoft.com/office/drawing/2014/main" id="{410F5649-8645-7CB7-B460-DC29026B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05" y="5188290"/>
            <a:ext cx="3452586" cy="243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 descr="Vectores de Formulas matematicas png - Descarga vectores gratis de gran  calidad de Freepik | Freepik">
            <a:extLst>
              <a:ext uri="{FF2B5EF4-FFF2-40B4-BE49-F238E27FC236}">
                <a16:creationId xmlns:a16="http://schemas.microsoft.com/office/drawing/2014/main" id="{8CB01167-58FE-93DB-D703-D1B6730A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825" y="5382455"/>
            <a:ext cx="3067955" cy="20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Cruz Tachar PNG para descargar gratis">
            <a:extLst>
              <a:ext uri="{FF2B5EF4-FFF2-40B4-BE49-F238E27FC236}">
                <a16:creationId xmlns:a16="http://schemas.microsoft.com/office/drawing/2014/main" id="{60AFB534-1398-1D4D-6494-68FAE42D2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306" y="5382455"/>
            <a:ext cx="1908991" cy="190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0" name="Picture 36" descr="Si o no - Iconos gratis de formas y simbolos">
            <a:extLst>
              <a:ext uri="{FF2B5EF4-FFF2-40B4-BE49-F238E27FC236}">
                <a16:creationId xmlns:a16="http://schemas.microsoft.com/office/drawing/2014/main" id="{65C59798-2009-33C8-FBD9-098A3018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17" y="6027327"/>
            <a:ext cx="754178" cy="75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32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FF565E-C887-5D4C-DF6E-D4D133DAD86D}"/>
              </a:ext>
            </a:extLst>
          </p:cNvPr>
          <p:cNvSpPr txBox="1"/>
          <p:nvPr/>
        </p:nvSpPr>
        <p:spPr>
          <a:xfrm>
            <a:off x="342630" y="1109558"/>
            <a:ext cx="1394513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Pilar 1 - Lógica Difusa (Fuzzy Logic)</a:t>
            </a: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Computando con palabras en lugar de números rígidos.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Lenguaje para la Imprecisión: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Provee el lenguaje necesario para formalizar la imprecisión en un sistema informático.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Computación Lingüística: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Permite que las máquinas procesen términos humanos (ej.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"Si la temperatura es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alta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, entonces el ventilador gira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rápido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") en lugar de depender solo de ecuaciones matemáticas rígidas.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Grados de Membresía: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A diferencia de la lógica binaria, un elemento puede pertenecer a un conjunto en un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grado parcial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(por ejemplo, 0.7 de "calor").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Aplicación Humana: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Emula el razonamiento humano al tomar decisiones efectivas sin necesidad de mediciones láser o datos perfectos.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482" name="Picture 2" descr="Lógica Difusa">
            <a:extLst>
              <a:ext uri="{FF2B5EF4-FFF2-40B4-BE49-F238E27FC236}">
                <a16:creationId xmlns:a16="http://schemas.microsoft.com/office/drawing/2014/main" id="{27D3E42B-F43C-88DB-2315-58254BDA7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862" y="1484888"/>
            <a:ext cx="3108961" cy="12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Gráfico circular - Iconos gratis de negocio">
            <a:extLst>
              <a:ext uri="{FF2B5EF4-FFF2-40B4-BE49-F238E27FC236}">
                <a16:creationId xmlns:a16="http://schemas.microsoft.com/office/drawing/2014/main" id="{DAC3621D-E429-32B6-30C5-D0B4727B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1" y="4114800"/>
            <a:ext cx="1187269" cy="118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Descarga iconos gratuitos de Toma Decisiones en PNG y SVG">
            <a:extLst>
              <a:ext uri="{FF2B5EF4-FFF2-40B4-BE49-F238E27FC236}">
                <a16:creationId xmlns:a16="http://schemas.microsoft.com/office/drawing/2014/main" id="{89314310-EE15-2352-A37F-AD06C2767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086" y="6003205"/>
            <a:ext cx="1362795" cy="136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43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C938015-1F13-9D31-1956-A5D4B5306D85}"/>
              </a:ext>
            </a:extLst>
          </p:cNvPr>
          <p:cNvSpPr txBox="1"/>
          <p:nvPr/>
        </p:nvSpPr>
        <p:spPr>
          <a:xfrm>
            <a:off x="617838" y="1371600"/>
            <a:ext cx="119984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Pilar 2 - Redes Neuronales (Neuro-computing)</a:t>
            </a:r>
          </a:p>
          <a:p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Subtítulo: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Sistemas que aprenden y se adaptan al entorno.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Inspiración Biológica: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Son sistemas inspirados en el funcionamiento del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cerebro humano, compuestos por nodos interconectados.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Capacidad de Aprendizaje: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Es el pilar del Cómputo Suave encargado específicamente del aprendizaje y la adaptación.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Generalización: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Tienen la habilidad de encontrar patrones en datos ruidosos y generar respuestas aceptables incluso ante entradas nunca antes vistas.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Rol en el Cómputo Suave: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Aportan la capacidad de "entrenar" al sistema en lugar de programarlo manualmente con reglas fijas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2530" name="Picture 2" descr="Deep Learning: clasificando imágenes con redes neuronales | LIS Data  Solutions">
            <a:extLst>
              <a:ext uri="{FF2B5EF4-FFF2-40B4-BE49-F238E27FC236}">
                <a16:creationId xmlns:a16="http://schemas.microsoft.com/office/drawing/2014/main" id="{0D6630FC-13C8-11D0-8203-3F82B069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130176"/>
            <a:ext cx="1593669" cy="89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Aprender - Iconos gratis de educación">
            <a:extLst>
              <a:ext uri="{FF2B5EF4-FFF2-40B4-BE49-F238E27FC236}">
                <a16:creationId xmlns:a16="http://schemas.microsoft.com/office/drawing/2014/main" id="{4A0FD3F0-43E5-136A-5137-DBB5B22E2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672" y="2237038"/>
            <a:ext cx="1579154" cy="157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conocimiento de patrones - Iconos gratis de computadora">
            <a:extLst>
              <a:ext uri="{FF2B5EF4-FFF2-40B4-BE49-F238E27FC236}">
                <a16:creationId xmlns:a16="http://schemas.microsoft.com/office/drawing/2014/main" id="{0AADFA87-6458-A10C-08E1-50BAA064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83" y="4258491"/>
            <a:ext cx="1265646" cy="12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Nuevo - Iconos gratis de comercio y compras">
            <a:extLst>
              <a:ext uri="{FF2B5EF4-FFF2-40B4-BE49-F238E27FC236}">
                <a16:creationId xmlns:a16="http://schemas.microsoft.com/office/drawing/2014/main" id="{3F86C79A-F28F-1040-71DB-6BD6AB08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74" y="4114800"/>
            <a:ext cx="1278709" cy="127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 descr="Una Mujer Explica La Lista De Pautas De Reglas PNG ,dibujos Regla, Lista De  Verificación, Colega PNG y Vector para Descargar Gratis | Pngtree">
            <a:extLst>
              <a:ext uri="{FF2B5EF4-FFF2-40B4-BE49-F238E27FC236}">
                <a16:creationId xmlns:a16="http://schemas.microsoft.com/office/drawing/2014/main" id="{6DB700C7-8BE0-35F8-6450-DB2D046E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529" y="6392352"/>
            <a:ext cx="1570745" cy="144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 descr="Vectores de Fisicoculturista png - Descarga vectores gratis de gran calidad  de Freepik | Freepik">
            <a:extLst>
              <a:ext uri="{FF2B5EF4-FFF2-40B4-BE49-F238E27FC236}">
                <a16:creationId xmlns:a16="http://schemas.microsoft.com/office/drawing/2014/main" id="{F39A7EA0-DEE7-0DD1-8527-7B00A18D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49" y="6298666"/>
            <a:ext cx="1117817" cy="19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7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97D54EA-3D6C-8050-C179-67F71C63A6F9}"/>
              </a:ext>
            </a:extLst>
          </p:cNvPr>
          <p:cNvSpPr txBox="1"/>
          <p:nvPr/>
        </p:nvSpPr>
        <p:spPr>
          <a:xfrm>
            <a:off x="522513" y="599335"/>
            <a:ext cx="1350699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Diapositiva: Los Algoritmos Evolutivos como Motor de Optimización</a:t>
            </a:r>
          </a:p>
          <a:p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Subtítulo: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Evolucionando soluciones mediante la selección natural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Rol Fundamental: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Actúan como el motor de optimización dentro del Cómputo Suave,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permitiendo encontrar respuestas eficientes en problemas de alta complejidad.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Inspiración Biológica: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Se basan en los procesos de la selección natural y la genética para resolver desafíos de búsqueda y optimización.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Mecanismos de Evolución: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Utilizan operadores biológicos como el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cruce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, la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mutación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y la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selección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para mejorar progresivamente las soluciones candidatas a través de generaciones.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Búsqueda Global Inteligente: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Exploran el espacio de soluciones de manera informada, lo que evita que el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sistema se quede atrapado en resultados mediocres ("mínimos locales").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Evolución de Resultados: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Tienen la capacidad de transformar soluciones aleatorias iniciales en respuestas óptimas o casi óptimas para problemas complejos o ruidosos.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Eficiencia en Problemas Complejos: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Permiten obtener una solución "muy buena" en una fracción del tiempo que requeriría un método de cálculo exacto tradicional.</a:t>
            </a: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8434" name="Picture 2" descr="Motor - Iconos gratis de electrónica">
            <a:extLst>
              <a:ext uri="{FF2B5EF4-FFF2-40B4-BE49-F238E27FC236}">
                <a16:creationId xmlns:a16="http://schemas.microsoft.com/office/drawing/2014/main" id="{D9B074F6-C57A-C8CF-AD80-098883D7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138" y="1136467"/>
            <a:ext cx="1148080" cy="11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omment la sélection naturelle provoque l'évolution ?">
            <a:extLst>
              <a:ext uri="{FF2B5EF4-FFF2-40B4-BE49-F238E27FC236}">
                <a16:creationId xmlns:a16="http://schemas.microsoft.com/office/drawing/2014/main" id="{D19F63C7-CA41-B4BC-4359-CE95934C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360" y="497944"/>
            <a:ext cx="1771816" cy="190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Estructura de adn - Iconos gratis de educación">
            <a:extLst>
              <a:ext uri="{FF2B5EF4-FFF2-40B4-BE49-F238E27FC236}">
                <a16:creationId xmlns:a16="http://schemas.microsoft.com/office/drawing/2014/main" id="{FDCEDC7A-FC10-2F20-C9C3-F7C196A3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9567">
            <a:off x="4821645" y="2926077"/>
            <a:ext cx="1539965" cy="15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Vectores de Malos resultados, imágenes vectoriales | DepositPhotos">
            <a:extLst>
              <a:ext uri="{FF2B5EF4-FFF2-40B4-BE49-F238E27FC236}">
                <a16:creationId xmlns:a16="http://schemas.microsoft.com/office/drawing/2014/main" id="{06CB8291-91CF-6B34-132C-BC6F8A89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42" y="3877155"/>
            <a:ext cx="1218474" cy="121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Resultados - Iconos gratis de negocios y finanzas">
            <a:extLst>
              <a:ext uri="{FF2B5EF4-FFF2-40B4-BE49-F238E27FC236}">
                <a16:creationId xmlns:a16="http://schemas.microsoft.com/office/drawing/2014/main" id="{FB608ECE-2290-F56C-C531-6A2805D7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434" y="4638767"/>
            <a:ext cx="1187269" cy="118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Esfuerzo - Iconos gratis de hora y fecha">
            <a:extLst>
              <a:ext uri="{FF2B5EF4-FFF2-40B4-BE49-F238E27FC236}">
                <a16:creationId xmlns:a16="http://schemas.microsoft.com/office/drawing/2014/main" id="{99BABC42-EEF1-EF85-445D-66C2B9C53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45" y="6635470"/>
            <a:ext cx="952137" cy="95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1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04EEF-52ED-55CA-0976-97B6101EFFFE}"/>
              </a:ext>
            </a:extLst>
          </p:cNvPr>
          <p:cNvSpPr txBox="1"/>
          <p:nvPr/>
        </p:nvSpPr>
        <p:spPr>
          <a:xfrm>
            <a:off x="1309816" y="1235676"/>
            <a:ext cx="12455611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El Futuro del Cómputo Suave y Conclusiones</a:t>
            </a:r>
          </a:p>
          <a:p>
            <a:r>
              <a:rPr lang="es-MX" i="1" dirty="0">
                <a:solidFill>
                  <a:schemeClr val="accent6">
                    <a:lumMod val="50000"/>
                  </a:schemeClr>
                </a:solidFill>
              </a:rPr>
              <a:t>Hacia una Inteligencia Artificial más Humana y Robusta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Resumen de la Filosofía: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El Cómputo Suave no es solo una técnica, es un cambio de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paradigma que acepta la imprecisión para ganar eficiencia.</a:t>
            </a:r>
          </a:p>
          <a:p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Impacto en la Ingeniería: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Permite resolver problemas de optimización compleja (NP-Hard) que antes eran computacionalmente imposibles.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</a:rPr>
              <a:t>Visión de Futuro: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 El Cómputo Suave nos da las herramientas para crear </a:t>
            </a:r>
          </a:p>
          <a:p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sistemas que aprenden, se adaptan y razonan en entornos reales y ruidosos.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3556" name="Picture 4" descr="Blanco Para Flechas. Tiro Y Campeonato. Ilustración Plana De Dibujos  Animados. Acertar Y Fallar En El Objetivo. Objetivo Rojo Y Blanco.  Competición Y Victoria. Concepto De Negocio Varios Intentos Ilustraciones  svg, vectoriales,">
            <a:extLst>
              <a:ext uri="{FF2B5EF4-FFF2-40B4-BE49-F238E27FC236}">
                <a16:creationId xmlns:a16="http://schemas.microsoft.com/office/drawing/2014/main" id="{607326AA-9CA7-B602-4184-902CEB3D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351" y="1702724"/>
            <a:ext cx="1446711" cy="1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Eficiencia - Iconos gratis de negocios y finanzas">
            <a:extLst>
              <a:ext uri="{FF2B5EF4-FFF2-40B4-BE49-F238E27FC236}">
                <a16:creationId xmlns:a16="http://schemas.microsoft.com/office/drawing/2014/main" id="{2CF0A11D-3A9B-FA55-F556-437FB268A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564" y="1702724"/>
            <a:ext cx="1320717" cy="1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C04767C-6449-0DBB-EA5E-840C2588DFCE}"/>
              </a:ext>
            </a:extLst>
          </p:cNvPr>
          <p:cNvCxnSpPr>
            <a:cxnSpLocks/>
          </p:cNvCxnSpPr>
          <p:nvPr/>
        </p:nvCxnSpPr>
        <p:spPr>
          <a:xfrm>
            <a:off x="11534503" y="2426079"/>
            <a:ext cx="6400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0" name="Picture 8" descr="Problema Complejo Ilustraciones – Descarga Gratis en SVG, PNG">
            <a:extLst>
              <a:ext uri="{FF2B5EF4-FFF2-40B4-BE49-F238E27FC236}">
                <a16:creationId xmlns:a16="http://schemas.microsoft.com/office/drawing/2014/main" id="{42D0B1B9-D673-9294-695C-68C35033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3615">
            <a:off x="2284365" y="3430166"/>
            <a:ext cx="2366011" cy="157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Concepto de complejidad solución de problema complejo hombre de negocios  pensando dificultad o desafío a superar para lograr el éxito o el concepto  de dirección empresarial | Vector Premium">
            <a:extLst>
              <a:ext uri="{FF2B5EF4-FFF2-40B4-BE49-F238E27FC236}">
                <a16:creationId xmlns:a16="http://schemas.microsoft.com/office/drawing/2014/main" id="{AC1AB148-4CC3-279A-D980-8B49D745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90" y="4646650"/>
            <a:ext cx="3057449" cy="2036671"/>
          </a:xfrm>
          <a:prstGeom prst="roundRect">
            <a:avLst>
              <a:gd name="adj" fmla="val 240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82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7,6 mil resultados de imágenes, fotos de stock e ilustraciones libres de  regalías para Dog holding flower | Shutterstock">
            <a:extLst>
              <a:ext uri="{FF2B5EF4-FFF2-40B4-BE49-F238E27FC236}">
                <a16:creationId xmlns:a16="http://schemas.microsoft.com/office/drawing/2014/main" id="{564A6C70-22C5-9E31-76ED-DE3B558D0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4"/>
          <a:stretch/>
        </p:blipFill>
        <p:spPr bwMode="auto">
          <a:xfrm>
            <a:off x="2591889" y="1481796"/>
            <a:ext cx="6016534" cy="399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4324860-7F1D-0C50-4B42-C90B1591A6B2}"/>
              </a:ext>
            </a:extLst>
          </p:cNvPr>
          <p:cNvSpPr txBox="1"/>
          <p:nvPr/>
        </p:nvSpPr>
        <p:spPr>
          <a:xfrm>
            <a:off x="7066574" y="32929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92372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99222"/>
            <a:ext cx="2153960" cy="426244"/>
          </a:xfrm>
          <a:prstGeom prst="roundRect">
            <a:avLst>
              <a:gd name="adj" fmla="val 38315"/>
            </a:avLst>
          </a:prstGeom>
          <a:solidFill>
            <a:srgbClr val="43895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52161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467207"/>
            <a:ext cx="160960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PREGUNTA CLAVE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702090" y="1365809"/>
            <a:ext cx="64119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El Padre del Cómputo Suave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793790" y="2355869"/>
            <a:ext cx="3402330" cy="96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Lotfi A. Zadeh</a:t>
            </a:r>
          </a:p>
          <a:p>
            <a:pPr>
              <a:lnSpc>
                <a:spcPts val="3300"/>
              </a:lnSpc>
            </a:pPr>
            <a:r>
              <a:rPr lang="es-MX" sz="2000" dirty="0"/>
              <a:t>El visionario que desafió el rigor de la lógica binaria.</a:t>
            </a:r>
          </a:p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3460612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MX" b="1" dirty="0"/>
              <a:t>¿Cuándo?:</a:t>
            </a:r>
            <a:r>
              <a:rPr lang="es-MX" dirty="0"/>
              <a:t> Aunque fundó la Lógica Difusa en 1965, fue a principios de los </a:t>
            </a:r>
            <a:r>
              <a:rPr lang="es-MX" b="1" dirty="0"/>
              <a:t>años 90</a:t>
            </a:r>
            <a:r>
              <a:rPr lang="es-MX" dirty="0"/>
              <a:t> cuando introdujo formalmente el concepto de </a:t>
            </a:r>
            <a:r>
              <a:rPr lang="es-MX" b="1" dirty="0"/>
              <a:t>Cómputo Suave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 rotWithShape="1">
          <a:blip r:embed="rId5"/>
          <a:srcRect l="14184" t="138" r="16202" b="-138"/>
          <a:stretch/>
        </p:blipFill>
        <p:spPr>
          <a:xfrm>
            <a:off x="10114082" y="2164899"/>
            <a:ext cx="3402330" cy="2880000"/>
          </a:xfrm>
          <a:prstGeom prst="dodecagon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84C126F-E1D5-0C2A-95E4-866633D33844}"/>
              </a:ext>
            </a:extLst>
          </p:cNvPr>
          <p:cNvCxnSpPr>
            <a:cxnSpLocks/>
          </p:cNvCxnSpPr>
          <p:nvPr/>
        </p:nvCxnSpPr>
        <p:spPr>
          <a:xfrm>
            <a:off x="793790" y="3317379"/>
            <a:ext cx="29083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38BAA4-EEFE-6EC3-7833-6ADC66CAA82A}"/>
              </a:ext>
            </a:extLst>
          </p:cNvPr>
          <p:cNvSpPr txBox="1"/>
          <p:nvPr/>
        </p:nvSpPr>
        <p:spPr>
          <a:xfrm>
            <a:off x="704890" y="4450557"/>
            <a:ext cx="8324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La Filosofía Detrás:</a:t>
            </a:r>
            <a:r>
              <a:rPr lang="es-MX" dirty="0"/>
              <a:t> Zadeh postuló que, a diferencia de las computadoras tradicionales, los humanos tomamos decisiones efectivas basadas en información imprecisa y no cuantificada.</a:t>
            </a:r>
            <a:endParaRPr lang="es-ES_tradn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9F7F81-EA11-44E4-A427-F5E0078AFA26}"/>
              </a:ext>
            </a:extLst>
          </p:cNvPr>
          <p:cNvSpPr txBox="1"/>
          <p:nvPr/>
        </p:nvSpPr>
        <p:spPr>
          <a:xfrm>
            <a:off x="762000" y="5742187"/>
            <a:ext cx="1058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Principio de Incompatibilidad:</a:t>
            </a:r>
            <a:r>
              <a:rPr lang="es-MX" dirty="0"/>
              <a:t> Planteó que a medida que la complejidad de un sistema aumenta, nuestra capacidad para ser precisos y significativos disminuye simultáneamente.</a:t>
            </a:r>
            <a:endParaRPr lang="es-ES_tradnl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E4B77A-9F17-D9E5-908E-EB063DD6BF95}"/>
              </a:ext>
            </a:extLst>
          </p:cNvPr>
          <p:cNvSpPr txBox="1"/>
          <p:nvPr/>
        </p:nvSpPr>
        <p:spPr>
          <a:xfrm>
            <a:off x="774382" y="6846395"/>
            <a:ext cx="996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El Objetivo:</a:t>
            </a:r>
            <a:r>
              <a:rPr lang="es-MX" dirty="0"/>
              <a:t> Pasar de la "obsesión por la exactitud" (Cómputo Duro) a un modelo que explote la tolerancia a la imprecisión para lograr soluciones robustas y de bajo costo.</a:t>
            </a:r>
            <a:endParaRPr lang="es-ES_tradnl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B710068-7830-3F0F-15B1-F41250F9EA87}"/>
              </a:ext>
            </a:extLst>
          </p:cNvPr>
          <p:cNvCxnSpPr>
            <a:cxnSpLocks/>
          </p:cNvCxnSpPr>
          <p:nvPr/>
        </p:nvCxnSpPr>
        <p:spPr>
          <a:xfrm>
            <a:off x="793790" y="4295279"/>
            <a:ext cx="170116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BBA9B11-8CDD-037D-2531-D43D6ECCCCE3}"/>
              </a:ext>
            </a:extLst>
          </p:cNvPr>
          <p:cNvCxnSpPr>
            <a:cxnSpLocks/>
          </p:cNvCxnSpPr>
          <p:nvPr/>
        </p:nvCxnSpPr>
        <p:spPr>
          <a:xfrm>
            <a:off x="793790" y="5599146"/>
            <a:ext cx="170116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8240D3B-94D1-0B5B-A709-FB1E6DEBB67B}"/>
              </a:ext>
            </a:extLst>
          </p:cNvPr>
          <p:cNvCxnSpPr>
            <a:cxnSpLocks/>
          </p:cNvCxnSpPr>
          <p:nvPr/>
        </p:nvCxnSpPr>
        <p:spPr>
          <a:xfrm>
            <a:off x="762000" y="6581279"/>
            <a:ext cx="170116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83901"/>
            <a:ext cx="2431852" cy="426244"/>
          </a:xfrm>
          <a:prstGeom prst="roundRect">
            <a:avLst>
              <a:gd name="adj" fmla="val 38315"/>
            </a:avLst>
          </a:prstGeom>
          <a:solidFill>
            <a:srgbClr val="43895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80629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751886"/>
            <a:ext cx="18874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OBJETIVO PRINCIPAL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200870"/>
            <a:ext cx="71332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Eficacia sobre Precisión Rígida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025142"/>
            <a:ext cx="13042821" cy="808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Cómputo Suave </a:t>
            </a:r>
            <a:r>
              <a:rPr lang="en-US" sz="1750" b="1" u="sng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busca una precisión absoluta e inflexible, sino soluciones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aproximadas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pero eficientes 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 robustas, especialmente en entornos inciertos o complejos.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88963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63310" y="4088963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9" name="Text 6"/>
          <p:cNvSpPr/>
          <p:nvPr/>
        </p:nvSpPr>
        <p:spPr>
          <a:xfrm>
            <a:off x="1142524" y="434625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Manejo de la Incertidumbre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42524" y="519100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que los sistemas operen eficazmente incluso con datos incompletos o ambiguos.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4088963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186482" y="4088963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Text 10"/>
          <p:cNvSpPr/>
          <p:nvPr/>
        </p:nvSpPr>
        <p:spPr>
          <a:xfrm>
            <a:off x="5565696" y="434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Robustez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565696" y="4836676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 sistemas son menos propensos a fallar ante pequeñas variaciones o errores en los datos.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4088963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609653" y="4088963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Text 14"/>
          <p:cNvSpPr/>
          <p:nvPr/>
        </p:nvSpPr>
        <p:spPr>
          <a:xfrm>
            <a:off x="9988868" y="434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Costo-Efectividad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988868" y="4836676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menudo, una solución "suficientemente buena" puede ser más práctica y económica que una perfecta.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211943"/>
            <a:ext cx="3263146" cy="426244"/>
          </a:xfrm>
          <a:prstGeom prst="roundRect">
            <a:avLst>
              <a:gd name="adj" fmla="val 38315"/>
            </a:avLst>
          </a:prstGeom>
          <a:solidFill>
            <a:srgbClr val="438951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278" y="2334339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2279928"/>
            <a:ext cx="271879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¿QUÉ ES EL CÓMPUTO SUAVE?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272891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Inteligencia Flexible para Desafíos Complejos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6280190" y="420302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Cómputo Suave es un paradigma de la inteligencia artificial que se enfoca en resolver problemas del mundo real que son inherentemente inciertos, ambiguos o imprecisos. Su objetivo es encontrar soluciones aproximadas, pero útiles y rápidas, emulando la habilidad humana para el razonamiento aproximado.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374885" y="816412"/>
            <a:ext cx="385583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”</a:t>
            </a:r>
            <a:r>
              <a:rPr lang="en-US" sz="2800" b="1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Tolerancia</a:t>
            </a:r>
            <a:r>
              <a:rPr lang="en-US" sz="28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la </a:t>
            </a:r>
            <a:r>
              <a:rPr lang="en-US" sz="2800" b="1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imprecisión</a:t>
            </a:r>
            <a:r>
              <a:rPr lang="en-US" sz="28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</a:t>
            </a:r>
            <a:endParaRPr lang="en-US" sz="2800" b="1" dirty="0"/>
          </a:p>
        </p:txBody>
      </p:sp>
      <p:sp>
        <p:nvSpPr>
          <p:cNvPr id="8" name="Text 5"/>
          <p:cNvSpPr/>
          <p:nvPr/>
        </p:nvSpPr>
        <p:spPr>
          <a:xfrm>
            <a:off x="851771" y="4529875"/>
            <a:ext cx="6701909" cy="490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Resiliencia ante datos imperfectos.</a:t>
            </a:r>
            <a:endParaRPr lang="en-US" sz="2000" dirty="0"/>
          </a:p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Capacidad de generalización y adaptación.</a:t>
            </a:r>
            <a:endParaRPr lang="en-US" sz="2000" dirty="0"/>
          </a:p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Menor dependencia de modelos matemáticos rígidos.</a:t>
            </a:r>
            <a:endParaRPr lang="en-US" sz="2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332D8FC-78A9-4247-4FDC-7166F703EDC8}"/>
              </a:ext>
            </a:extLst>
          </p:cNvPr>
          <p:cNvSpPr txBox="1"/>
          <p:nvPr/>
        </p:nvSpPr>
        <p:spPr>
          <a:xfrm>
            <a:off x="1066799" y="1624032"/>
            <a:ext cx="11485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Que un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sistema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tenga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"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tolerancia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a la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imprecisión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"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significa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que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puede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b="1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funcionar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de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manera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b="1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efectiva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y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útil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incluso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cuando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la </a:t>
            </a:r>
            <a:r>
              <a:rPr lang="en-US" sz="2000" b="1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información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de entrada es </a:t>
            </a:r>
            <a:r>
              <a:rPr lang="en-US" sz="2000" b="1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ambigua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,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incompleta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, o no es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perfectamente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exacta. No se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paraliza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por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la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falta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de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datos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precisos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,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sino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que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los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gestiona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para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obtener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resultados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0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significativos</a:t>
            </a:r>
            <a:r>
              <a:rPr lang="en-US" sz="20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.</a:t>
            </a:r>
            <a:endParaRPr lang="en-US" sz="2000" dirty="0"/>
          </a:p>
          <a:p>
            <a:endParaRPr lang="es-ES_tradnl" sz="2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FCC957-2FF9-F2C1-9EE9-A15B3099D443}"/>
              </a:ext>
            </a:extLst>
          </p:cNvPr>
          <p:cNvSpPr txBox="1"/>
          <p:nvPr/>
        </p:nvSpPr>
        <p:spPr>
          <a:xfrm>
            <a:off x="1040715" y="2914471"/>
            <a:ext cx="576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Esto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se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asemeja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a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cómo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los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humanos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tomamos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decisiones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en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la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vida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diaria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: rara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vez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tenemos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toda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la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información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exacta,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pero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aun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así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podemos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actuar</a:t>
            </a: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.</a:t>
            </a:r>
            <a:endParaRPr lang="en-US" sz="1800" dirty="0"/>
          </a:p>
          <a:p>
            <a:endParaRPr lang="es-ES_tradnl" dirty="0"/>
          </a:p>
        </p:txBody>
      </p:sp>
      <p:pic>
        <p:nvPicPr>
          <p:cNvPr id="2050" name="Picture 2" descr="5. La imprecisión reduce la certeza | Cochrane Iberoamérica">
            <a:extLst>
              <a:ext uri="{FF2B5EF4-FFF2-40B4-BE49-F238E27FC236}">
                <a16:creationId xmlns:a16="http://schemas.microsoft.com/office/drawing/2014/main" id="{37C414A2-F37E-B420-E161-45DF89C66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7" t="25825" r="12833" b="15037"/>
          <a:stretch/>
        </p:blipFill>
        <p:spPr bwMode="auto">
          <a:xfrm>
            <a:off x="9776223" y="300593"/>
            <a:ext cx="1385286" cy="13234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uda - Iconos gratis de personas">
            <a:extLst>
              <a:ext uri="{FF2B5EF4-FFF2-40B4-BE49-F238E27FC236}">
                <a16:creationId xmlns:a16="http://schemas.microsoft.com/office/drawing/2014/main" id="{4A0935DC-3FCF-9773-FD3C-C7835E08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79" y="3805818"/>
            <a:ext cx="2429228" cy="242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babilidad - Iconos gratis de juego de azar">
            <a:extLst>
              <a:ext uri="{FF2B5EF4-FFF2-40B4-BE49-F238E27FC236}">
                <a16:creationId xmlns:a16="http://schemas.microsoft.com/office/drawing/2014/main" id="{A12A62A2-81E4-8118-9985-19C5EF00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018" y="4529875"/>
            <a:ext cx="1557867" cy="15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95832"/>
            <a:ext cx="2737366" cy="426244"/>
          </a:xfrm>
          <a:prstGeom prst="roundRect">
            <a:avLst>
              <a:gd name="adj" fmla="val 38315"/>
            </a:avLst>
          </a:prstGeom>
          <a:solidFill>
            <a:srgbClr val="43895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201822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963817"/>
            <a:ext cx="21930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EXACTITUD VS. CERTEZA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41280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 Sutil Diferencia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3199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Mientras que la "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exactitud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 se refiere a la proximidad de un valor medido a su valor real, la "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certeza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 se relaciona con la confianza o grado de creencia en la veracidad de una afirmación o un dato.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300895"/>
            <a:ext cx="13042821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300895"/>
            <a:ext cx="6521410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452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Dato Exacto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5018127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valor preciso y medible, por ejemplo, "la temperatura es de 25.3°C". No implica necesariamente confianza total en su uso.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315200" y="4300895"/>
            <a:ext cx="6521410" cy="2032754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2" name="Shape 9"/>
          <p:cNvSpPr/>
          <p:nvPr/>
        </p:nvSpPr>
        <p:spPr>
          <a:xfrm>
            <a:off x="7315200" y="4300895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3" name="Text 10"/>
          <p:cNvSpPr/>
          <p:nvPr/>
        </p:nvSpPr>
        <p:spPr>
          <a:xfrm>
            <a:off x="7542014" y="452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Dato Cierto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42014" y="5018127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dato sobre el cual tenemos un alto grado de confianza, aunque no sea perfectamente exacto. Por ejemplo, "es casi seguro que va a llover".</a:t>
            </a:r>
            <a:endParaRPr lang="en-US" sz="1750" dirty="0"/>
          </a:p>
        </p:txBody>
      </p:sp>
      <p:pic>
        <p:nvPicPr>
          <p:cNvPr id="3074" name="Picture 2" descr="Termómetro - Iconos gratis de clima">
            <a:extLst>
              <a:ext uri="{FF2B5EF4-FFF2-40B4-BE49-F238E27FC236}">
                <a16:creationId xmlns:a16="http://schemas.microsoft.com/office/drawing/2014/main" id="{33DEF308-B691-F14F-358E-C0EDF96E0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57760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luvia muy fuerte - Iconos gratis de clima">
            <a:extLst>
              <a:ext uri="{FF2B5EF4-FFF2-40B4-BE49-F238E27FC236}">
                <a16:creationId xmlns:a16="http://schemas.microsoft.com/office/drawing/2014/main" id="{8CE9457C-CB60-7BD2-4809-6D279A4A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47" y="3741936"/>
            <a:ext cx="1273115" cy="127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6360" y="319326"/>
            <a:ext cx="2002988" cy="181808"/>
          </a:xfrm>
          <a:prstGeom prst="roundRect">
            <a:avLst>
              <a:gd name="adj" fmla="val 45989"/>
            </a:avLst>
          </a:prstGeom>
          <a:solidFill>
            <a:srgbClr val="43895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012" y="363736"/>
            <a:ext cx="92869" cy="92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315" y="354092"/>
            <a:ext cx="1724382" cy="112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CÓMPUTO DURO (HARD COMPUTING)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3543260" y="516017"/>
            <a:ext cx="30738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Precisión y Lógica Binaria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568881" y="1506536"/>
            <a:ext cx="12899984" cy="615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7682542" y="2199717"/>
            <a:ext cx="3105820" cy="38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Alta Precisión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8862" y="5523930"/>
            <a:ext cx="386502" cy="386502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70114" y="2676520"/>
            <a:ext cx="386502" cy="386502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1EA245B7-FC3F-07CA-07AA-85C7F1648025}"/>
              </a:ext>
            </a:extLst>
          </p:cNvPr>
          <p:cNvGrpSpPr/>
          <p:nvPr/>
        </p:nvGrpSpPr>
        <p:grpSpPr>
          <a:xfrm>
            <a:off x="3718419" y="2391839"/>
            <a:ext cx="10911981" cy="5005494"/>
            <a:chOff x="468592" y="1888762"/>
            <a:chExt cx="13693216" cy="5937729"/>
          </a:xfrm>
        </p:grpSpPr>
        <p:pic>
          <p:nvPicPr>
            <p:cNvPr id="7" name="Image 1" descr="preencoded.png"/>
            <p:cNvPicPr>
              <a:picLocks noChangeAspect="1"/>
            </p:cNvPicPr>
            <p:nvPr/>
          </p:nvPicPr>
          <p:blipFill rotWithShape="1">
            <a:blip r:embed="rId9"/>
            <a:srcRect l="18625" t="9342" r="17997" b="8699"/>
            <a:stretch/>
          </p:blipFill>
          <p:spPr>
            <a:xfrm>
              <a:off x="3063677" y="1888762"/>
              <a:ext cx="8757317" cy="5667921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468592" y="4084408"/>
              <a:ext cx="2595085" cy="7764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Baja Complejidad</a:t>
              </a:r>
              <a:endParaRPr lang="en-US" sz="135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5765309" y="7438263"/>
              <a:ext cx="3105820" cy="388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Baja Precisión</a:t>
              </a:r>
              <a:endParaRPr lang="en-US" sz="135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11566723" y="4154922"/>
              <a:ext cx="2595085" cy="7764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Alta Complejidad</a:t>
              </a:r>
              <a:endParaRPr lang="en-US" sz="135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4278398" y="5977233"/>
              <a:ext cx="2664103" cy="4693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buNone/>
              </a:pPr>
              <a:r>
                <a:rPr lang="en-US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Cómputo SuaveAproximado y Flexible</a:t>
              </a:r>
              <a:endParaRPr lang="en-US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7936364" y="5873706"/>
              <a:ext cx="2664103" cy="7039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buNone/>
              </a:pPr>
              <a:r>
                <a:rPr lang="en-US" dirty="0" err="1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Aplicaciones</a:t>
              </a:r>
              <a:r>
                <a:rPr lang="en-US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Simples </a:t>
              </a:r>
              <a:r>
                <a:rPr lang="en-US" dirty="0" err="1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Reglas</a:t>
              </a:r>
              <a:r>
                <a:rPr lang="en-US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y Automatización</a:t>
              </a:r>
              <a:endParaRPr lang="en-US" dirty="0"/>
            </a:p>
          </p:txBody>
        </p:sp>
        <p:sp>
          <p:nvSpPr>
            <p:cNvPr id="16" name="Text 10"/>
            <p:cNvSpPr/>
            <p:nvPr/>
          </p:nvSpPr>
          <p:spPr>
            <a:xfrm>
              <a:off x="7936364" y="3320032"/>
              <a:ext cx="2664103" cy="7039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buNone/>
              </a:pPr>
              <a:r>
                <a:rPr lang="en-US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Cómputo HíbridoPrecisión con Flexibilidad</a:t>
              </a:r>
              <a:endParaRPr lang="en-US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4195576" y="3320032"/>
              <a:ext cx="2664103" cy="7039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buNone/>
              </a:pPr>
              <a:r>
                <a:rPr lang="en-US" dirty="0" err="1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Cómputo</a:t>
              </a:r>
              <a:r>
                <a:rPr lang="en-US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</a:t>
              </a:r>
              <a:r>
                <a:rPr lang="en-US" dirty="0" err="1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Duro</a:t>
              </a:r>
              <a:r>
                <a:rPr lang="en-US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</a:t>
              </a:r>
              <a:r>
                <a:rPr lang="en-US" dirty="0" err="1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Preciso</a:t>
              </a:r>
              <a:r>
                <a:rPr lang="en-US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y Determinista</a:t>
              </a:r>
              <a:endParaRPr lang="en-US" dirty="0"/>
            </a:p>
          </p:txBody>
        </p:sp>
      </p:grp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5576" y="2328326"/>
            <a:ext cx="386502" cy="38650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2020300" y="6770125"/>
            <a:ext cx="1931283" cy="45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endParaRPr lang="en-US" sz="1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E551214-EB61-184C-6022-63C5F2820A9A}"/>
              </a:ext>
            </a:extLst>
          </p:cNvPr>
          <p:cNvSpPr txBox="1"/>
          <p:nvPr/>
        </p:nvSpPr>
        <p:spPr>
          <a:xfrm>
            <a:off x="406360" y="1135918"/>
            <a:ext cx="1210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Cómputo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Duro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basa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matemáticos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y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lógicos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binarias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verdadero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falso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).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Requiere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exactos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y produce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resultados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determinísticos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y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exactos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puede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fallar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ante la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ambigüedad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del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mundo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real.</a:t>
            </a:r>
            <a:endParaRPr lang="en-US" sz="1800" dirty="0"/>
          </a:p>
          <a:p>
            <a:endParaRPr lang="es-ES_tradnl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D243C41-67B4-FC94-52B8-AB10CE0D53C2}"/>
              </a:ext>
            </a:extLst>
          </p:cNvPr>
          <p:cNvSpPr txBox="1"/>
          <p:nvPr/>
        </p:nvSpPr>
        <p:spPr>
          <a:xfrm>
            <a:off x="329909" y="2683055"/>
            <a:ext cx="41370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contraste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Cómputo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Suave,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Cómputo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Duro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busca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perfección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algorítmica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y la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exactitud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matemática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Es ideal para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problemas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bien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definidos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y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deterministas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como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cálculos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financieros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complejos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simulaciones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físicas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precisas</a:t>
            </a: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363039"/>
            <a:ext cx="3844052" cy="397907"/>
          </a:xfrm>
          <a:prstGeom prst="roundRect">
            <a:avLst>
              <a:gd name="adj" fmla="val 38991"/>
            </a:avLst>
          </a:prstGeom>
          <a:solidFill>
            <a:srgbClr val="438951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972" y="3475792"/>
            <a:ext cx="172283" cy="1722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1338" y="3427571"/>
            <a:ext cx="332732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LÓGICA BOOLEANA VS. LÓGICA DIFUSA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93790" y="3842742"/>
            <a:ext cx="5641419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Los Fundamentos Lógicos</a:t>
            </a:r>
            <a:endParaRPr lang="en-US" sz="3350" dirty="0"/>
          </a:p>
        </p:txBody>
      </p:sp>
      <p:sp>
        <p:nvSpPr>
          <p:cNvPr id="7" name="Text 3"/>
          <p:cNvSpPr/>
          <p:nvPr/>
        </p:nvSpPr>
        <p:spPr>
          <a:xfrm>
            <a:off x="793790" y="4688562"/>
            <a:ext cx="130428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Cómputo Duro se basa fundamentalmente en la lógica booleana, donde las proposiciones son estrictamente verdaderas o falsas. Por otro lado, el Cómputo Suave, y en particular la Lógica Difusa, permite grados de verdad.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93790" y="579572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Lógica Booleana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93790" y="6336983"/>
            <a:ext cx="6258520" cy="1008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Valores: 0 (Falso) o 1 (Verdadero).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Decisiones binarias: sí/no, blanco/negro.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Requiere condiciones precisas.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585710" y="579572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Lógica Difusa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7585710" y="6336983"/>
            <a:ext cx="6258520" cy="1008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Valores: de 0 a 1 (grado de verdad).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matices: "un poco caliente", "bastante alto".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adapta a la imprecisión humana.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3028</Words>
  <Application>Microsoft Macintosh PowerPoint</Application>
  <PresentationFormat>Personalizado</PresentationFormat>
  <Paragraphs>329</Paragraphs>
  <Slides>28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</vt:lpstr>
      <vt:lpstr>Google Sans Text</vt:lpstr>
      <vt:lpstr>Fraunces Extra Bold</vt:lpstr>
      <vt:lpstr>Nobile</vt:lpstr>
      <vt:lpstr>Google Sans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Alex7230 BR</cp:lastModifiedBy>
  <cp:revision>7</cp:revision>
  <dcterms:created xsi:type="dcterms:W3CDTF">2026-01-28T03:03:29Z</dcterms:created>
  <dcterms:modified xsi:type="dcterms:W3CDTF">2026-01-29T03:47:14Z</dcterms:modified>
</cp:coreProperties>
</file>